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298" r:id="rId4"/>
    <p:sldId id="278" r:id="rId5"/>
    <p:sldId id="372" r:id="rId6"/>
    <p:sldId id="371" r:id="rId7"/>
    <p:sldId id="375" r:id="rId8"/>
    <p:sldId id="373" r:id="rId9"/>
    <p:sldId id="374" r:id="rId10"/>
    <p:sldId id="301" r:id="rId11"/>
    <p:sldId id="357" r:id="rId12"/>
    <p:sldId id="358" r:id="rId13"/>
    <p:sldId id="359" r:id="rId14"/>
    <p:sldId id="393" r:id="rId15"/>
    <p:sldId id="377" r:id="rId16"/>
    <p:sldId id="392" r:id="rId17"/>
    <p:sldId id="383" r:id="rId18"/>
    <p:sldId id="379" r:id="rId19"/>
    <p:sldId id="376" r:id="rId20"/>
    <p:sldId id="380" r:id="rId21"/>
    <p:sldId id="381" r:id="rId22"/>
    <p:sldId id="384" r:id="rId23"/>
    <p:sldId id="385" r:id="rId24"/>
    <p:sldId id="313" r:id="rId25"/>
    <p:sldId id="389" r:id="rId26"/>
    <p:sldId id="360" r:id="rId27"/>
    <p:sldId id="387" r:id="rId28"/>
    <p:sldId id="394" r:id="rId29"/>
    <p:sldId id="388" r:id="rId30"/>
    <p:sldId id="386" r:id="rId31"/>
    <p:sldId id="382" r:id="rId32"/>
    <p:sldId id="367" r:id="rId33"/>
    <p:sldId id="370" r:id="rId34"/>
    <p:sldId id="390" r:id="rId35"/>
    <p:sldId id="276" r:id="rId36"/>
    <p:sldId id="391" r:id="rId37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39"/>
      <p:bold r:id="rId40"/>
      <p:italic r:id="rId41"/>
      <p:boldItalic r:id="rId42"/>
    </p:embeddedFont>
    <p:embeddedFont>
      <p:font typeface="배달의민족 한나체 Air OTF" panose="020B0600000101010101" pitchFamily="34" charset="-127"/>
      <p:regular r:id="rId43"/>
    </p:embeddedFont>
    <p:embeddedFont>
      <p:font typeface="배달의민족 한나체 Pro OTF" panose="020B0600000101010101" pitchFamily="34" charset="-127"/>
      <p:regular r:id="rId44"/>
    </p:embeddedFont>
    <p:embeddedFont>
      <p:font typeface="BM HANNA Pro OTF" panose="020B0600000101010101" pitchFamily="34" charset="-127"/>
      <p:regular r:id="rId45"/>
    </p:embeddedFont>
    <p:embeddedFont>
      <p:font typeface="BM JUA OTF" panose="02020603020101020101" pitchFamily="18" charset="-127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75A4E7"/>
    <a:srgbClr val="074769"/>
    <a:srgbClr val="5AC6DC"/>
    <a:srgbClr val="44546A"/>
    <a:srgbClr val="1C5D7F"/>
    <a:srgbClr val="A0C86E"/>
    <a:srgbClr val="303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63" autoAdjust="0"/>
    <p:restoredTop sz="86901" autoAdjust="0"/>
  </p:normalViewPr>
  <p:slideViewPr>
    <p:cSldViewPr snapToGrid="0">
      <p:cViewPr varScale="1">
        <p:scale>
          <a:sx n="99" d="100"/>
          <a:sy n="99" d="100"/>
        </p:scale>
        <p:origin x="192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92001-47F4-C148-B528-9058A7680D52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B5042-928A-0F41-ADAE-940956CA87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6823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2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7514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402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835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2648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93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45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97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30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399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54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7910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775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021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80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490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7782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009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4942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398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8447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53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89323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567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94988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097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361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120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6652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1378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431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753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431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341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563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780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B0519-4B45-C03E-9A6E-E542AD8E2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3F78C2-FD4B-E0AD-AA91-1EA44D64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DFC49-78E2-1086-D804-B079598E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B752-6F87-B346-829F-CEB382B00DC2}" type="datetime1">
              <a:rPr kumimoji="1" lang="ko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9CEF5E-7593-9237-8489-4E153EF76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34E8-4866-D9E3-B06C-0270EF29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8070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47F51-D9A9-76E0-FB6A-BC805872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AF5387-B780-733F-5D89-88E466A86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49882-DDCF-75FD-2676-52ACBD43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83A38-B0E8-7949-A926-AAA3D76FF28A}" type="datetime1">
              <a:rPr kumimoji="1" lang="ko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730089-45CC-2993-C223-70233A05B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DDB13-B52B-0DEC-1403-F06E7FC2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177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34A41F-7219-D6AC-2493-15F192BD97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40D503-CBD2-A621-0B20-D1D34A058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75C03-ED19-6787-6D5B-D1B815B7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87E2-B4A1-A945-A33D-9A1A9664A11F}" type="datetime1">
              <a:rPr kumimoji="1" lang="ko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4D9176-5FF1-C8E6-DAB6-35B8EECFE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16211-092F-C11A-4D75-00C16F958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138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E26C7-9FD5-585F-1AB0-695CDB55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A83AB-29D8-1300-0F2D-D90DE352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C79EAC-77D5-C94C-BBB3-E32D96B1B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2BBC-846E-9547-A647-5F4534252CD5}" type="datetime1">
              <a:rPr kumimoji="1" lang="ko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F36A4F-1F81-68FC-98E0-7D92AB109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5A8485-021C-08CB-36DF-A51848D0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562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0BC7A-8282-4769-9A5F-1E04ECF6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558E07-D41D-6918-92CC-ECD9755F0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9EDBC-5D80-1D1D-F383-727F9094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20FA6-FF9E-034B-87F0-E49DA2170CD2}" type="datetime1">
              <a:rPr kumimoji="1" lang="ko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7C4A3A-EB14-202C-9E4D-9075F74A7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454A13-1A33-E962-F1D9-92456319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8843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00D04-44CB-4DF3-3FC7-5267F7A9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5FF70-2E7B-A7C3-0648-EE53BACC9D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1B231B-FD38-7B74-3BE6-CA8876407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1FCEFF-22F3-8923-2806-D1018BE2E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098F-CF19-EF47-9C1F-BDDA6A9B90D4}" type="datetime1">
              <a:rPr kumimoji="1" lang="ko-KR" altLang="en-US" smtClean="0"/>
              <a:t>2023. 6. 11.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191A4F-3EF3-0CBA-BDB4-7C313597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C94BDF-FE0C-45D6-0B30-B89DA4D8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123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6E30-2B4A-AC3C-005A-0B8D74406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88D0E2-0A5A-D9B9-130E-0DE659FEF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3CD20-BE40-9D0E-15C2-1F0DD5116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B8304E-CA5F-11E4-DF79-FE564D3D9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67617B-41C4-569B-B61B-098028DD1C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B60A4-68C0-9ADD-4D6C-2E6A6DA4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B053-170D-0649-B64F-9B7ACDA27E81}" type="datetime1">
              <a:rPr kumimoji="1" lang="ko-KR" altLang="en-US" smtClean="0"/>
              <a:t>2023. 6. 11.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F234F4-4872-8CD7-9AE9-09B4E52FF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B7A197-BDB0-67D7-EFA3-009537C6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462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29D17-E95E-A0AD-0DE0-A634C68B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B923F9-ADDF-189A-1853-E4B1A95D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F21F-8A59-004C-9E21-EFCCB07AEB06}" type="datetime1">
              <a:rPr kumimoji="1" lang="ko-KR" altLang="en-US" smtClean="0"/>
              <a:t>2023. 6. 11.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208D10-839C-24CE-882D-5ECFCB651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80F819-8094-BDA2-38D8-839ADC47B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53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96FADB-6054-FFBC-9CF4-B9A7DA986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C0696-0B1C-874C-9395-5F6C9F486287}" type="datetime1">
              <a:rPr kumimoji="1" lang="ko-KR" altLang="en-US" smtClean="0"/>
              <a:t>2023. 6. 11.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4E38A9-351E-0D7E-137E-901F17A93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6C754B-DB3A-F728-9B17-762375E8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6109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CEE57-0415-82D9-9851-1A2CE4790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FF2D97-D582-8AC5-4A7A-DAF036C2C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7A041-F8B0-FD0F-3EAB-E88BA6F44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CF1444-C5F5-3443-6485-F6318C992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23A2-E113-224A-80C9-CD77342AF153}" type="datetime1">
              <a:rPr kumimoji="1" lang="ko-KR" altLang="en-US" smtClean="0"/>
              <a:t>2023. 6. 11.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D61979-E1D2-40D1-9337-B7D39862C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E51534-3881-7B9E-6818-AD954C6CE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8709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BDC98-1BF0-E15E-1910-0F2AE4C65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477D07-C775-67EA-F14E-6C6984B241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EAAF5C-8001-F7E1-5F23-72BFD3E87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766E7A-BAC3-2DD3-92DD-248C33F0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180A-AC98-494C-A53A-6565C1DCF4A3}" type="datetime1">
              <a:rPr kumimoji="1" lang="ko-KR" altLang="en-US" smtClean="0"/>
              <a:t>2023. 6. 11.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8B3024-7061-7064-82A5-A915A879C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3A05BE-0C56-C35C-0E05-D926CB03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601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FF02DD-78B0-E8EA-F61D-3BE8F9774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D496ED-552A-0FC5-4F0A-1EB06171E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AAFB7B-AC13-5EE8-E99A-A7E04E0C5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F455C-2383-0E48-82B4-1E76E196242A}" type="datetime1">
              <a:rPr kumimoji="1" lang="ko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38C859-DF16-C610-F3EF-B69577664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3627AE-23E2-B09E-0F17-C0B1179F1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934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www.monthlypeople.com/news/articleView.html?idxno=520741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hosun.com/economy/science/2023/01/26/KAGTTA222JEPPLQEN33XJZ7I44/" TargetMode="External"/><Relationship Id="rId5" Type="http://schemas.openxmlformats.org/officeDocument/2006/relationships/hyperlink" Target="https://info.daegu.go.kr/newshome/mtnmain.php?mtnkey=articleview&amp;mkey=scatelist&amp;mkey2=1&amp;aid=258584" TargetMode="External"/><Relationship Id="rId4" Type="http://schemas.openxmlformats.org/officeDocument/2006/relationships/hyperlink" Target="https://drive.google.com/file/d/1TwdfVZWnOZIkIFdRo7jhrNV-6MDvvNqS/view?usp=shar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6984" y="1701800"/>
            <a:ext cx="2629583" cy="362128"/>
            <a:chOff x="1990476" y="2619702"/>
            <a:chExt cx="3944374" cy="4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2619702"/>
              <a:ext cx="3944374" cy="47619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820230-E05E-B110-4825-0C086A254FF9}"/>
              </a:ext>
            </a:extLst>
          </p:cNvPr>
          <p:cNvSpPr txBox="1"/>
          <p:nvPr/>
        </p:nvSpPr>
        <p:spPr>
          <a:xfrm>
            <a:off x="1326984" y="2134996"/>
            <a:ext cx="9687417" cy="769441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ko-KR" altLang="en-US" sz="2933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실시간 이동체 궤적과 공간에 대한 모니터링 시스템 개발</a:t>
            </a:r>
            <a:r>
              <a:rPr lang="en-US" altLang="ko-KR" sz="2933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2933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</a:t>
            </a:r>
            <a:r>
              <a:rPr lang="ko-KR" altLang="en-US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4400" b="1" dirty="0">
              <a:solidFill>
                <a:srgbClr val="3B7DDD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055EC-20A4-525C-1953-A384E5EE367E}"/>
              </a:ext>
            </a:extLst>
          </p:cNvPr>
          <p:cNvSpPr txBox="1"/>
          <p:nvPr/>
        </p:nvSpPr>
        <p:spPr>
          <a:xfrm>
            <a:off x="1651313" y="1700232"/>
            <a:ext cx="2815993" cy="55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종합설계프로젝트 </a:t>
            </a:r>
            <a:r>
              <a:rPr lang="en-US" altLang="ko-KR" sz="1600" b="1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2</a:t>
            </a:r>
            <a:r>
              <a:rPr lang="ko-KR" altLang="en-US" sz="1600" b="1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endParaRPr lang="en-US" altLang="ko-KR" sz="1067" b="1" dirty="0">
              <a:solidFill>
                <a:schemeClr val="bg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67" b="1" dirty="0">
              <a:solidFill>
                <a:schemeClr val="bg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026" name="Picture 2" descr="CI/BI &lt; 회사소개 &lt; HOME">
            <a:extLst>
              <a:ext uri="{FF2B5EF4-FFF2-40B4-BE49-F238E27FC236}">
                <a16:creationId xmlns:a16="http://schemas.microsoft.com/office/drawing/2014/main" id="{7D329165-26BB-CD68-C2AD-570B9C04E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737" y="1548282"/>
            <a:ext cx="1210909" cy="46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518E7D-141C-6570-5EFE-D7DDA064ECD9}"/>
              </a:ext>
            </a:extLst>
          </p:cNvPr>
          <p:cNvSpPr txBox="1"/>
          <p:nvPr/>
        </p:nvSpPr>
        <p:spPr>
          <a:xfrm>
            <a:off x="7593453" y="4169376"/>
            <a:ext cx="3180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심재헌</a:t>
            </a:r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김태현</a:t>
            </a:r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이상민</a:t>
            </a:r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ko-KR" altLang="en-US" sz="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이한솔</a:t>
            </a:r>
            <a:endParaRPr lang="en-US" altLang="ko-KR" sz="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DD9CD81A-F41C-DB22-3184-F1CC004C96B1}"/>
              </a:ext>
            </a:extLst>
          </p:cNvPr>
          <p:cNvGrpSpPr/>
          <p:nvPr/>
        </p:nvGrpSpPr>
        <p:grpSpPr>
          <a:xfrm>
            <a:off x="1332623" y="5156200"/>
            <a:ext cx="10859377" cy="1662289"/>
            <a:chOff x="1990476" y="7972346"/>
            <a:chExt cx="16289065" cy="2493433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F855E7C-00E5-5B25-F829-A036EA8B1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pic>
        <p:nvPicPr>
          <p:cNvPr id="10" name="Picture 2" descr="경북대학교 - 위키백과, 우리 모두의 백과사전">
            <a:extLst>
              <a:ext uri="{FF2B5EF4-FFF2-40B4-BE49-F238E27FC236}">
                <a16:creationId xmlns:a16="http://schemas.microsoft.com/office/drawing/2014/main" id="{46F1CE27-3042-D66E-E068-072F2B3C2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893" y="1201766"/>
            <a:ext cx="947140" cy="9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92A406-00D4-57DA-1CFD-BB2FB0F5664A}"/>
              </a:ext>
            </a:extLst>
          </p:cNvPr>
          <p:cNvSpPr txBox="1"/>
          <p:nvPr/>
        </p:nvSpPr>
        <p:spPr>
          <a:xfrm>
            <a:off x="7593453" y="3748357"/>
            <a:ext cx="3180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SKT- </a:t>
            </a:r>
            <a:r>
              <a:rPr lang="ko-KR" altLang="en-US" sz="12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김정석 매니저</a:t>
            </a:r>
            <a:r>
              <a:rPr lang="en-US" altLang="ko-KR" sz="12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ko-KR" altLang="en-US" sz="12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en-US" altLang="ko-KR" sz="12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KNU</a:t>
            </a:r>
            <a:r>
              <a:rPr lang="ko-KR" altLang="en-US" sz="12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en-US" altLang="ko-KR" sz="12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- </a:t>
            </a:r>
            <a:r>
              <a:rPr lang="ko-KR" altLang="en-US" sz="12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정설영</a:t>
            </a:r>
            <a:r>
              <a:rPr lang="ko-KR" altLang="en-US" sz="12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교수</a:t>
            </a:r>
            <a:endParaRPr lang="en-US" altLang="ko-KR" sz="12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CD34E1-7CA8-37DD-F015-035345C0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0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281552-3DB2-AEEF-2FB7-0FA018A6C6C2}"/>
              </a:ext>
            </a:extLst>
          </p:cNvPr>
          <p:cNvSpPr txBox="1"/>
          <p:nvPr/>
        </p:nvSpPr>
        <p:spPr>
          <a:xfrm>
            <a:off x="1332623" y="1854200"/>
            <a:ext cx="33634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2. </a:t>
            </a:r>
            <a:r>
              <a:rPr lang="ko-KR" altLang="en-US" sz="4400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시스템 구성</a:t>
            </a:r>
            <a:endParaRPr lang="en-US" altLang="ko-KR" sz="2800" dirty="0">
              <a:solidFill>
                <a:srgbClr val="3D80E2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E63D8-3A8D-ECFF-960D-8283D56279BB}"/>
              </a:ext>
            </a:extLst>
          </p:cNvPr>
          <p:cNvSpPr txBox="1"/>
          <p:nvPr/>
        </p:nvSpPr>
        <p:spPr>
          <a:xfrm>
            <a:off x="1332623" y="2623641"/>
            <a:ext cx="2424062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시스템 아키텍처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4917E-0E3B-0A48-4F55-B87AE5F5770A}"/>
              </a:ext>
            </a:extLst>
          </p:cNvPr>
          <p:cNvSpPr txBox="1"/>
          <p:nvPr/>
        </p:nvSpPr>
        <p:spPr>
          <a:xfrm>
            <a:off x="1332623" y="3102233"/>
            <a:ext cx="2949846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소프트웨어 아키텍처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D5D7E-7B07-995C-6158-66C38063A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791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D98F5AF-9038-B861-25AA-D1FCF9AC07D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CDD0B929-602B-141D-DED9-E657FF20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7A4C4B-CEAF-145A-5F15-E556DBDFD1B0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FB1CC4-049E-EC85-4E74-7F8383BE83D9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02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B79893-8BF5-95A7-C41B-2E33A9B19872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3D80E2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시스템 구성</a:t>
              </a:r>
              <a:endParaRPr lang="ko-KR" altLang="en-US" sz="13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34C1361-4341-5969-7E07-771310894245}"/>
              </a:ext>
            </a:extLst>
          </p:cNvPr>
          <p:cNvSpPr txBox="1"/>
          <p:nvPr/>
        </p:nvSpPr>
        <p:spPr>
          <a:xfrm>
            <a:off x="765600" y="703176"/>
            <a:ext cx="235994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시스템 아키텍처</a:t>
            </a:r>
          </a:p>
        </p:txBody>
      </p:sp>
      <p:pic>
        <p:nvPicPr>
          <p:cNvPr id="3" name="그림 2" descr="도표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BE2C094D-02A0-5C5F-E0B6-B52C3FA35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507" y="1232288"/>
            <a:ext cx="9054985" cy="5011011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2B6E6C-2FAF-FBA3-7074-7D4D9E42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5C02AC9-8D3A-D8E2-F972-6584D518F03B}"/>
              </a:ext>
            </a:extLst>
          </p:cNvPr>
          <p:cNvGrpSpPr/>
          <p:nvPr/>
        </p:nvGrpSpPr>
        <p:grpSpPr>
          <a:xfrm>
            <a:off x="6880606" y="903429"/>
            <a:ext cx="4371710" cy="3752792"/>
            <a:chOff x="6880606" y="903429"/>
            <a:chExt cx="4371710" cy="3752792"/>
          </a:xfrm>
        </p:grpSpPr>
        <p:sp>
          <p:nvSpPr>
            <p:cNvPr id="4" name="액자 3">
              <a:extLst>
                <a:ext uri="{FF2B5EF4-FFF2-40B4-BE49-F238E27FC236}">
                  <a16:creationId xmlns:a16="http://schemas.microsoft.com/office/drawing/2014/main" id="{C75372B5-555A-EAE6-A286-872DFD782469}"/>
                </a:ext>
              </a:extLst>
            </p:cNvPr>
            <p:cNvSpPr/>
            <p:nvPr/>
          </p:nvSpPr>
          <p:spPr>
            <a:xfrm>
              <a:off x="7385174" y="1350321"/>
              <a:ext cx="3527468" cy="3305900"/>
            </a:xfrm>
            <a:prstGeom prst="frame">
              <a:avLst>
                <a:gd name="adj1" fmla="val 222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5715E1-ABFA-908A-11B6-6DAE1BF21988}"/>
                </a:ext>
              </a:extLst>
            </p:cNvPr>
            <p:cNvSpPr txBox="1"/>
            <p:nvPr/>
          </p:nvSpPr>
          <p:spPr>
            <a:xfrm>
              <a:off x="6880606" y="903429"/>
              <a:ext cx="43717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1.</a:t>
              </a:r>
              <a:r>
                <a:rPr kumimoji="1" lang="ko-KR" altLang="en-US" sz="24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 </a:t>
              </a:r>
              <a:r>
                <a:rPr kumimoji="1" lang="en-US" altLang="ko-KR" sz="24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UAM</a:t>
              </a:r>
              <a:r>
                <a:rPr kumimoji="1" lang="ko-KR" altLang="en-US" sz="24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에서 데이터 서버로 정보 전달</a:t>
              </a:r>
              <a:endParaRPr kumimoji="1" lang="ko-Kore-KR" altLang="en-US" sz="2400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3FE8B3-EA45-3FF4-0972-9CD1719CE383}"/>
              </a:ext>
            </a:extLst>
          </p:cNvPr>
          <p:cNvGrpSpPr/>
          <p:nvPr/>
        </p:nvGrpSpPr>
        <p:grpSpPr>
          <a:xfrm>
            <a:off x="3125541" y="1944421"/>
            <a:ext cx="5940603" cy="4441014"/>
            <a:chOff x="3125541" y="1944421"/>
            <a:chExt cx="5940603" cy="4441014"/>
          </a:xfrm>
        </p:grpSpPr>
        <p:sp>
          <p:nvSpPr>
            <p:cNvPr id="8" name="액자 7">
              <a:extLst>
                <a:ext uri="{FF2B5EF4-FFF2-40B4-BE49-F238E27FC236}">
                  <a16:creationId xmlns:a16="http://schemas.microsoft.com/office/drawing/2014/main" id="{207CEEC4-D6A1-CDDC-A46F-BBA7B69602F3}"/>
                </a:ext>
              </a:extLst>
            </p:cNvPr>
            <p:cNvSpPr/>
            <p:nvPr/>
          </p:nvSpPr>
          <p:spPr>
            <a:xfrm>
              <a:off x="5024855" y="2395544"/>
              <a:ext cx="4041289" cy="3989891"/>
            </a:xfrm>
            <a:prstGeom prst="frame">
              <a:avLst>
                <a:gd name="adj1" fmla="val 222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43E77C-7FB1-B4EC-1DC3-8ADEC8E20E71}"/>
                </a:ext>
              </a:extLst>
            </p:cNvPr>
            <p:cNvSpPr txBox="1"/>
            <p:nvPr/>
          </p:nvSpPr>
          <p:spPr>
            <a:xfrm>
              <a:off x="3125541" y="1944421"/>
              <a:ext cx="47949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2.</a:t>
              </a:r>
              <a:r>
                <a:rPr kumimoji="1" lang="ko-KR" altLang="en-US" sz="24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 데이터 서버에서 모니터링 서버로 전달</a:t>
              </a:r>
              <a:endParaRPr kumimoji="1" lang="ko-Kore-KR" altLang="en-US" sz="2400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715D464-1F94-3C84-2B39-5204C2491554}"/>
              </a:ext>
            </a:extLst>
          </p:cNvPr>
          <p:cNvGrpSpPr/>
          <p:nvPr/>
        </p:nvGrpSpPr>
        <p:grpSpPr>
          <a:xfrm>
            <a:off x="1446862" y="1905596"/>
            <a:ext cx="5649162" cy="2750626"/>
            <a:chOff x="1446862" y="1905596"/>
            <a:chExt cx="5649162" cy="2750626"/>
          </a:xfrm>
        </p:grpSpPr>
        <p:sp>
          <p:nvSpPr>
            <p:cNvPr id="12" name="액자 11">
              <a:extLst>
                <a:ext uri="{FF2B5EF4-FFF2-40B4-BE49-F238E27FC236}">
                  <a16:creationId xmlns:a16="http://schemas.microsoft.com/office/drawing/2014/main" id="{799118C8-7B0F-4A8C-403B-D06CE7ABF504}"/>
                </a:ext>
              </a:extLst>
            </p:cNvPr>
            <p:cNvSpPr/>
            <p:nvPr/>
          </p:nvSpPr>
          <p:spPr>
            <a:xfrm>
              <a:off x="1446862" y="2380530"/>
              <a:ext cx="5649162" cy="2275692"/>
            </a:xfrm>
            <a:prstGeom prst="frame">
              <a:avLst>
                <a:gd name="adj1" fmla="val 222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84578F-088E-43C1-2FFD-5F5FFC350645}"/>
                </a:ext>
              </a:extLst>
            </p:cNvPr>
            <p:cNvSpPr txBox="1"/>
            <p:nvPr/>
          </p:nvSpPr>
          <p:spPr>
            <a:xfrm>
              <a:off x="1580018" y="1905596"/>
              <a:ext cx="53303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3.</a:t>
              </a:r>
              <a:r>
                <a:rPr kumimoji="1" lang="ko-KR" altLang="en-US" sz="24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 시스템 서버에서 모니터링 웹으로 정보 전달</a:t>
              </a:r>
              <a:endParaRPr kumimoji="1" lang="ko-Kore-KR" altLang="en-US" sz="2400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21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D98F5AF-9038-B861-25AA-D1FCF9AC07D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CDD0B929-602B-141D-DED9-E657FF20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7A4C4B-CEAF-145A-5F15-E556DBDFD1B0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FB1CC4-049E-EC85-4E74-7F8383BE83D9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02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B79893-8BF5-95A7-C41B-2E33A9B19872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3D80E2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시스템 구성</a:t>
              </a:r>
              <a:endParaRPr lang="ko-KR" altLang="en-US" sz="13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34C1361-4341-5969-7E07-771310894245}"/>
              </a:ext>
            </a:extLst>
          </p:cNvPr>
          <p:cNvSpPr txBox="1"/>
          <p:nvPr/>
        </p:nvSpPr>
        <p:spPr>
          <a:xfrm>
            <a:off x="765600" y="703176"/>
            <a:ext cx="294343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소프트웨어 아키텍처</a:t>
            </a:r>
          </a:p>
        </p:txBody>
      </p:sp>
      <p:pic>
        <p:nvPicPr>
          <p:cNvPr id="3" name="그림 2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39743009-904A-3567-7AB0-72CC1C543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222" y="1304743"/>
            <a:ext cx="8918607" cy="502077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AD6F54-E743-8109-E927-88A4B272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539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281552-3DB2-AEEF-2FB7-0FA018A6C6C2}"/>
              </a:ext>
            </a:extLst>
          </p:cNvPr>
          <p:cNvSpPr txBox="1"/>
          <p:nvPr/>
        </p:nvSpPr>
        <p:spPr>
          <a:xfrm>
            <a:off x="1332623" y="1854200"/>
            <a:ext cx="7879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3. </a:t>
            </a:r>
            <a:r>
              <a:rPr lang="ko-KR" altLang="en-US" sz="4400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프로젝트 진행 </a:t>
            </a:r>
            <a:r>
              <a:rPr lang="en-US" altLang="ko-KR" sz="4400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-</a:t>
            </a:r>
            <a:r>
              <a:rPr lang="ko-KR" altLang="en-US" sz="4400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모니터링 시스템</a:t>
            </a:r>
            <a:endParaRPr lang="en-US" altLang="ko-KR" sz="2800" dirty="0">
              <a:solidFill>
                <a:srgbClr val="3D80E2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8BB111-E937-9561-E08D-72C18464A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7750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프로젝트 진행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425629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모니터링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-</a:t>
            </a:r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항공기에서의 관제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79A5CA5-73DF-D73C-6394-AE89FE89EADD}"/>
              </a:ext>
            </a:extLst>
          </p:cNvPr>
          <p:cNvSpPr/>
          <p:nvPr/>
        </p:nvSpPr>
        <p:spPr>
          <a:xfrm>
            <a:off x="6897031" y="2328079"/>
            <a:ext cx="2976074" cy="2894687"/>
          </a:xfrm>
          <a:prstGeom prst="ellipse">
            <a:avLst/>
          </a:prstGeom>
          <a:solidFill>
            <a:srgbClr val="4F60AB"/>
          </a:solidFill>
          <a:ln w="76200">
            <a:solidFill>
              <a:srgbClr val="4F60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위도</a:t>
            </a:r>
            <a:endParaRPr lang="ko-KR" altLang="en-US" sz="40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23CB1DC-ECB5-C8EB-F126-72DE4291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667912E-A3F9-2889-221C-1F7E92D29AD7}"/>
              </a:ext>
            </a:extLst>
          </p:cNvPr>
          <p:cNvSpPr/>
          <p:nvPr/>
        </p:nvSpPr>
        <p:spPr>
          <a:xfrm>
            <a:off x="2724493" y="2328079"/>
            <a:ext cx="2976074" cy="2894687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경도</a:t>
            </a:r>
            <a:endParaRPr lang="ko-KR" altLang="en-US" sz="40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354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프로젝트 진행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423064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모니터링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-</a:t>
            </a:r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항공기에서의 관제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B4B12D-995D-81AD-D36A-42E9C162F250}"/>
              </a:ext>
            </a:extLst>
          </p:cNvPr>
          <p:cNvSpPr/>
          <p:nvPr/>
        </p:nvSpPr>
        <p:spPr>
          <a:xfrm>
            <a:off x="3436645" y="2527567"/>
            <a:ext cx="2976074" cy="2894687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낮은</a:t>
            </a:r>
            <a:r>
              <a:rPr lang="ko-KR" altLang="en-US" sz="40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밀집도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79A5CA5-73DF-D73C-6394-AE89FE89EADD}"/>
              </a:ext>
            </a:extLst>
          </p:cNvPr>
          <p:cNvSpPr/>
          <p:nvPr/>
        </p:nvSpPr>
        <p:spPr>
          <a:xfrm>
            <a:off x="245487" y="2527567"/>
            <a:ext cx="2976074" cy="2894687"/>
          </a:xfrm>
          <a:prstGeom prst="ellipse">
            <a:avLst/>
          </a:prstGeom>
          <a:solidFill>
            <a:srgbClr val="4F60AB"/>
          </a:solidFill>
          <a:ln w="76200">
            <a:solidFill>
              <a:srgbClr val="4F60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넓은 </a:t>
            </a:r>
            <a:r>
              <a:rPr lang="ko-KR" altLang="en-US" sz="40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항로</a:t>
            </a:r>
          </a:p>
        </p:txBody>
      </p:sp>
      <p:sp>
        <p:nvSpPr>
          <p:cNvPr id="17" name="도넛[D] 16">
            <a:extLst>
              <a:ext uri="{FF2B5EF4-FFF2-40B4-BE49-F238E27FC236}">
                <a16:creationId xmlns:a16="http://schemas.microsoft.com/office/drawing/2014/main" id="{2B0E8CF6-AD38-CB16-6DFD-DCE27BA81B10}"/>
              </a:ext>
            </a:extLst>
          </p:cNvPr>
          <p:cNvSpPr/>
          <p:nvPr/>
        </p:nvSpPr>
        <p:spPr>
          <a:xfrm>
            <a:off x="7515650" y="2825086"/>
            <a:ext cx="3411941" cy="3411941"/>
          </a:xfrm>
          <a:prstGeom prst="donut">
            <a:avLst>
              <a:gd name="adj" fmla="val 77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BA321A-BCA3-E65C-F6A5-5B70AA1641CF}"/>
              </a:ext>
            </a:extLst>
          </p:cNvPr>
          <p:cNvSpPr txBox="1"/>
          <p:nvPr/>
        </p:nvSpPr>
        <p:spPr>
          <a:xfrm>
            <a:off x="6778110" y="1819681"/>
            <a:ext cx="5168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하나의 그래프를 통한 관제</a:t>
            </a:r>
            <a:endParaRPr kumimoji="1" lang="ko-Kore-KR" altLang="en-US" sz="4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F2FA12-89E2-948D-6BF4-1D3541781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5641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프로젝트 진행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411202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모니터링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-</a:t>
            </a:r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에서의 관제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B4B12D-995D-81AD-D36A-42E9C162F250}"/>
              </a:ext>
            </a:extLst>
          </p:cNvPr>
          <p:cNvSpPr/>
          <p:nvPr/>
        </p:nvSpPr>
        <p:spPr>
          <a:xfrm>
            <a:off x="7464152" y="3171509"/>
            <a:ext cx="2976074" cy="2894687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위도</a:t>
            </a:r>
            <a:endParaRPr lang="ko-KR" altLang="en-US" sz="40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79A5CA5-73DF-D73C-6394-AE89FE89EADD}"/>
              </a:ext>
            </a:extLst>
          </p:cNvPr>
          <p:cNvSpPr/>
          <p:nvPr/>
        </p:nvSpPr>
        <p:spPr>
          <a:xfrm>
            <a:off x="1751774" y="3171509"/>
            <a:ext cx="2976074" cy="2894687"/>
          </a:xfrm>
          <a:prstGeom prst="ellipse">
            <a:avLst/>
          </a:prstGeom>
          <a:solidFill>
            <a:srgbClr val="4F60AB"/>
          </a:solidFill>
          <a:ln w="76200">
            <a:solidFill>
              <a:srgbClr val="4F60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고도</a:t>
            </a:r>
            <a:endParaRPr lang="ko-KR" altLang="en-US" sz="40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23CB1DC-ECB5-C8EB-F126-72DE4291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667912E-A3F9-2889-221C-1F7E92D29AD7}"/>
              </a:ext>
            </a:extLst>
          </p:cNvPr>
          <p:cNvSpPr/>
          <p:nvPr/>
        </p:nvSpPr>
        <p:spPr>
          <a:xfrm>
            <a:off x="4488078" y="1205942"/>
            <a:ext cx="2976074" cy="2894687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경도</a:t>
            </a:r>
            <a:endParaRPr lang="ko-KR" altLang="en-US" sz="40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65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프로젝트 진행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411202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모니터링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-</a:t>
            </a:r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에서의 관제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B4B12D-995D-81AD-D36A-42E9C162F250}"/>
              </a:ext>
            </a:extLst>
          </p:cNvPr>
          <p:cNvSpPr/>
          <p:nvPr/>
        </p:nvSpPr>
        <p:spPr>
          <a:xfrm>
            <a:off x="3436645" y="2527567"/>
            <a:ext cx="2976074" cy="2894687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높은</a:t>
            </a:r>
            <a:r>
              <a:rPr lang="ko-KR" altLang="en-US" sz="40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밀집도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79A5CA5-73DF-D73C-6394-AE89FE89EADD}"/>
              </a:ext>
            </a:extLst>
          </p:cNvPr>
          <p:cNvSpPr/>
          <p:nvPr/>
        </p:nvSpPr>
        <p:spPr>
          <a:xfrm>
            <a:off x="245487" y="2527567"/>
            <a:ext cx="2976074" cy="2894687"/>
          </a:xfrm>
          <a:prstGeom prst="ellipse">
            <a:avLst/>
          </a:prstGeom>
          <a:solidFill>
            <a:srgbClr val="4F60AB"/>
          </a:solidFill>
          <a:ln w="76200">
            <a:solidFill>
              <a:srgbClr val="4F60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좁은 </a:t>
            </a:r>
            <a:r>
              <a:rPr lang="ko-KR" altLang="en-US" sz="40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항로</a:t>
            </a:r>
          </a:p>
        </p:txBody>
      </p:sp>
      <p:pic>
        <p:nvPicPr>
          <p:cNvPr id="7" name="그래픽 6" descr="닫기 단색으로 채워진">
            <a:extLst>
              <a:ext uri="{FF2B5EF4-FFF2-40B4-BE49-F238E27FC236}">
                <a16:creationId xmlns:a16="http://schemas.microsoft.com/office/drawing/2014/main" id="{B6627975-5AAB-59DF-39AD-87CE1C4AF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3033" y="2655536"/>
            <a:ext cx="3817178" cy="3817178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23CB1DC-ECB5-C8EB-F126-72DE4291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763CE-D1AA-6060-982D-389590B36B9A}"/>
              </a:ext>
            </a:extLst>
          </p:cNvPr>
          <p:cNvSpPr txBox="1"/>
          <p:nvPr/>
        </p:nvSpPr>
        <p:spPr>
          <a:xfrm>
            <a:off x="6412719" y="1819681"/>
            <a:ext cx="5181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하나의 그래프를 통한 관제</a:t>
            </a:r>
            <a:endParaRPr kumimoji="1" lang="ko-Kore-KR" altLang="en-US" sz="4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50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프로젝트 진행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75745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모니터링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-</a:t>
            </a:r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경로와 고도를 활용한 모니터링 시스템 구성</a:t>
            </a:r>
          </a:p>
        </p:txBody>
      </p:sp>
      <p:pic>
        <p:nvPicPr>
          <p:cNvPr id="8" name="그림 7" descr="스크린샷, 도표이(가) 표시된 사진&#10;&#10;자동 생성된 설명">
            <a:extLst>
              <a:ext uri="{FF2B5EF4-FFF2-40B4-BE49-F238E27FC236}">
                <a16:creationId xmlns:a16="http://schemas.microsoft.com/office/drawing/2014/main" id="{EDDE7D22-44DB-EE37-5AE8-AB78BFC4D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08" y="1523832"/>
            <a:ext cx="10038383" cy="5150479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570C370-8830-C5B3-6115-2611A2A5C0FB}"/>
              </a:ext>
            </a:extLst>
          </p:cNvPr>
          <p:cNvSpPr/>
          <p:nvPr/>
        </p:nvSpPr>
        <p:spPr>
          <a:xfrm>
            <a:off x="716276" y="1346641"/>
            <a:ext cx="1132649" cy="487918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고도</a:t>
            </a:r>
            <a:endParaRPr kumimoji="1" lang="en-US" altLang="ko-Kore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C9E6CF8-6AB8-2E71-9F94-9D8FC6C07F32}"/>
              </a:ext>
            </a:extLst>
          </p:cNvPr>
          <p:cNvSpPr/>
          <p:nvPr/>
        </p:nvSpPr>
        <p:spPr>
          <a:xfrm>
            <a:off x="10343074" y="1279873"/>
            <a:ext cx="1132649" cy="487918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경로</a:t>
            </a:r>
            <a:endParaRPr kumimoji="1" lang="en-US" altLang="ko-Kore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0B83F9-545E-96F3-3493-96C0EF4D8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429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2E51EB-EAEC-9053-28AF-D4FA29BD1282}"/>
              </a:ext>
            </a:extLst>
          </p:cNvPr>
          <p:cNvGrpSpPr/>
          <p:nvPr/>
        </p:nvGrpSpPr>
        <p:grpSpPr>
          <a:xfrm>
            <a:off x="2328219" y="1456905"/>
            <a:ext cx="7772399" cy="5011011"/>
            <a:chOff x="695086" y="1442507"/>
            <a:chExt cx="7772399" cy="501101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AD400A8-A3C7-D248-93D8-F68F50E98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086" y="1442507"/>
              <a:ext cx="7772399" cy="50110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sp>
          <p:nvSpPr>
            <p:cNvPr id="14" name="병합 13">
              <a:extLst>
                <a:ext uri="{FF2B5EF4-FFF2-40B4-BE49-F238E27FC236}">
                  <a16:creationId xmlns:a16="http://schemas.microsoft.com/office/drawing/2014/main" id="{1DA5414B-1397-1EB2-A4BC-26CBAB020E6B}"/>
                </a:ext>
              </a:extLst>
            </p:cNvPr>
            <p:cNvSpPr/>
            <p:nvPr/>
          </p:nvSpPr>
          <p:spPr>
            <a:xfrm>
              <a:off x="1876247" y="5746606"/>
              <a:ext cx="213408" cy="408218"/>
            </a:xfrm>
            <a:prstGeom prst="flowChartMerg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병합 14">
              <a:extLst>
                <a:ext uri="{FF2B5EF4-FFF2-40B4-BE49-F238E27FC236}">
                  <a16:creationId xmlns:a16="http://schemas.microsoft.com/office/drawing/2014/main" id="{E91BEB05-3C4F-BD19-6B8B-C324E7F411DB}"/>
                </a:ext>
              </a:extLst>
            </p:cNvPr>
            <p:cNvSpPr/>
            <p:nvPr/>
          </p:nvSpPr>
          <p:spPr>
            <a:xfrm>
              <a:off x="1550718" y="5234996"/>
              <a:ext cx="213408" cy="408218"/>
            </a:xfrm>
            <a:prstGeom prst="flowChartMerg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병합 15">
              <a:extLst>
                <a:ext uri="{FF2B5EF4-FFF2-40B4-BE49-F238E27FC236}">
                  <a16:creationId xmlns:a16="http://schemas.microsoft.com/office/drawing/2014/main" id="{16B48221-7F79-4BE0-1386-488BB9D2A27C}"/>
                </a:ext>
              </a:extLst>
            </p:cNvPr>
            <p:cNvSpPr/>
            <p:nvPr/>
          </p:nvSpPr>
          <p:spPr>
            <a:xfrm>
              <a:off x="1060021" y="3113678"/>
              <a:ext cx="213408" cy="408218"/>
            </a:xfrm>
            <a:prstGeom prst="flowChartMerg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병합 16">
              <a:extLst>
                <a:ext uri="{FF2B5EF4-FFF2-40B4-BE49-F238E27FC236}">
                  <a16:creationId xmlns:a16="http://schemas.microsoft.com/office/drawing/2014/main" id="{0D94C60F-31ED-0430-CDAB-522577DE8EDE}"/>
                </a:ext>
              </a:extLst>
            </p:cNvPr>
            <p:cNvSpPr/>
            <p:nvPr/>
          </p:nvSpPr>
          <p:spPr>
            <a:xfrm>
              <a:off x="4029315" y="1725129"/>
              <a:ext cx="213408" cy="408218"/>
            </a:xfrm>
            <a:prstGeom prst="flowChartMerg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" name="병합 17">
              <a:extLst>
                <a:ext uri="{FF2B5EF4-FFF2-40B4-BE49-F238E27FC236}">
                  <a16:creationId xmlns:a16="http://schemas.microsoft.com/office/drawing/2014/main" id="{0F59D4C0-BCCE-AF31-9499-1E14C311398F}"/>
                </a:ext>
              </a:extLst>
            </p:cNvPr>
            <p:cNvSpPr/>
            <p:nvPr/>
          </p:nvSpPr>
          <p:spPr>
            <a:xfrm>
              <a:off x="1978488" y="3948012"/>
              <a:ext cx="213408" cy="408218"/>
            </a:xfrm>
            <a:prstGeom prst="flowChartMerg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병합 18">
              <a:extLst>
                <a:ext uri="{FF2B5EF4-FFF2-40B4-BE49-F238E27FC236}">
                  <a16:creationId xmlns:a16="http://schemas.microsoft.com/office/drawing/2014/main" id="{D204EB79-E346-9928-99C2-BE749F506CA1}"/>
                </a:ext>
              </a:extLst>
            </p:cNvPr>
            <p:cNvSpPr/>
            <p:nvPr/>
          </p:nvSpPr>
          <p:spPr>
            <a:xfrm>
              <a:off x="3174380" y="3645389"/>
              <a:ext cx="213408" cy="408218"/>
            </a:xfrm>
            <a:prstGeom prst="flowChartMerg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병합 19">
              <a:extLst>
                <a:ext uri="{FF2B5EF4-FFF2-40B4-BE49-F238E27FC236}">
                  <a16:creationId xmlns:a16="http://schemas.microsoft.com/office/drawing/2014/main" id="{5A59E5C5-356F-D4F8-50F1-490201AA8452}"/>
                </a:ext>
              </a:extLst>
            </p:cNvPr>
            <p:cNvSpPr/>
            <p:nvPr/>
          </p:nvSpPr>
          <p:spPr>
            <a:xfrm>
              <a:off x="4312585" y="3844302"/>
              <a:ext cx="213408" cy="408218"/>
            </a:xfrm>
            <a:prstGeom prst="flowChartMerg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병합 20">
              <a:extLst>
                <a:ext uri="{FF2B5EF4-FFF2-40B4-BE49-F238E27FC236}">
                  <a16:creationId xmlns:a16="http://schemas.microsoft.com/office/drawing/2014/main" id="{FD6ABA25-696D-57A6-A964-15C31DD895E8}"/>
                </a:ext>
              </a:extLst>
            </p:cNvPr>
            <p:cNvSpPr/>
            <p:nvPr/>
          </p:nvSpPr>
          <p:spPr>
            <a:xfrm>
              <a:off x="4305688" y="3107529"/>
              <a:ext cx="213408" cy="408218"/>
            </a:xfrm>
            <a:prstGeom prst="flowChartMerg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병합 21">
              <a:extLst>
                <a:ext uri="{FF2B5EF4-FFF2-40B4-BE49-F238E27FC236}">
                  <a16:creationId xmlns:a16="http://schemas.microsoft.com/office/drawing/2014/main" id="{CB8AD9D9-513E-5089-F8D3-2D98C3191B42}"/>
                </a:ext>
              </a:extLst>
            </p:cNvPr>
            <p:cNvSpPr/>
            <p:nvPr/>
          </p:nvSpPr>
          <p:spPr>
            <a:xfrm>
              <a:off x="4593199" y="2734607"/>
              <a:ext cx="213408" cy="408218"/>
            </a:xfrm>
            <a:prstGeom prst="flowChartMerg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병합 22">
              <a:extLst>
                <a:ext uri="{FF2B5EF4-FFF2-40B4-BE49-F238E27FC236}">
                  <a16:creationId xmlns:a16="http://schemas.microsoft.com/office/drawing/2014/main" id="{64952B3E-86A6-2CC7-EDD0-9E30572EA122}"/>
                </a:ext>
              </a:extLst>
            </p:cNvPr>
            <p:cNvSpPr/>
            <p:nvPr/>
          </p:nvSpPr>
          <p:spPr>
            <a:xfrm>
              <a:off x="4880710" y="3490358"/>
              <a:ext cx="213408" cy="408218"/>
            </a:xfrm>
            <a:prstGeom prst="flowChartMerg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병합 23">
              <a:extLst>
                <a:ext uri="{FF2B5EF4-FFF2-40B4-BE49-F238E27FC236}">
                  <a16:creationId xmlns:a16="http://schemas.microsoft.com/office/drawing/2014/main" id="{03ED38DA-AC28-A26F-ECD4-0D82A2855822}"/>
                </a:ext>
              </a:extLst>
            </p:cNvPr>
            <p:cNvSpPr/>
            <p:nvPr/>
          </p:nvSpPr>
          <p:spPr>
            <a:xfrm>
              <a:off x="6538321" y="2817032"/>
              <a:ext cx="213408" cy="408218"/>
            </a:xfrm>
            <a:prstGeom prst="flowChartMerg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병합 24">
              <a:extLst>
                <a:ext uri="{FF2B5EF4-FFF2-40B4-BE49-F238E27FC236}">
                  <a16:creationId xmlns:a16="http://schemas.microsoft.com/office/drawing/2014/main" id="{A1B2920E-354C-6B24-D084-99007C339C7D}"/>
                </a:ext>
              </a:extLst>
            </p:cNvPr>
            <p:cNvSpPr/>
            <p:nvPr/>
          </p:nvSpPr>
          <p:spPr>
            <a:xfrm>
              <a:off x="7337947" y="3484050"/>
              <a:ext cx="213408" cy="408218"/>
            </a:xfrm>
            <a:prstGeom prst="flowChartMerg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" name="병합 25">
              <a:extLst>
                <a:ext uri="{FF2B5EF4-FFF2-40B4-BE49-F238E27FC236}">
                  <a16:creationId xmlns:a16="http://schemas.microsoft.com/office/drawing/2014/main" id="{B7BB058A-BD61-E93C-E70D-8DFFB39456C5}"/>
                </a:ext>
              </a:extLst>
            </p:cNvPr>
            <p:cNvSpPr/>
            <p:nvPr/>
          </p:nvSpPr>
          <p:spPr>
            <a:xfrm>
              <a:off x="6324591" y="4591571"/>
              <a:ext cx="213408" cy="408218"/>
            </a:xfrm>
            <a:prstGeom prst="flowChartMerg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프로젝트 진행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491833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모니터링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-</a:t>
            </a:r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관제 범위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대구광역시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  <a:endParaRPr lang="ko-KR" altLang="en-US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7DA185D-0D02-E88A-6075-D06393C7D5EE}"/>
              </a:ext>
            </a:extLst>
          </p:cNvPr>
          <p:cNvSpPr/>
          <p:nvPr/>
        </p:nvSpPr>
        <p:spPr>
          <a:xfrm>
            <a:off x="8610600" y="1902423"/>
            <a:ext cx="1441565" cy="49064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버티포트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B9BA2CC-2F7B-F2FC-C327-6F1B132DAA59}"/>
              </a:ext>
            </a:extLst>
          </p:cNvPr>
          <p:cNvCxnSpPr>
            <a:cxnSpLocks/>
          </p:cNvCxnSpPr>
          <p:nvPr/>
        </p:nvCxnSpPr>
        <p:spPr>
          <a:xfrm flipH="1">
            <a:off x="8323089" y="2302402"/>
            <a:ext cx="921823" cy="59351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E7ADA9-F28B-1AD6-CD81-635362CDC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FB917C6-CE55-7C50-6FE8-D787EA2F86EB}"/>
              </a:ext>
            </a:extLst>
          </p:cNvPr>
          <p:cNvGrpSpPr/>
          <p:nvPr/>
        </p:nvGrpSpPr>
        <p:grpSpPr>
          <a:xfrm>
            <a:off x="2328218" y="1399280"/>
            <a:ext cx="7772400" cy="5022238"/>
            <a:chOff x="2340132" y="1488392"/>
            <a:chExt cx="7772400" cy="502223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03DCE67-3B57-BAB4-A97F-B457E6B17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0132" y="1488392"/>
              <a:ext cx="7772400" cy="5022238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D34B955-287C-C05E-CBB0-1C8440F0E876}"/>
                </a:ext>
              </a:extLst>
            </p:cNvPr>
            <p:cNvGrpSpPr/>
            <p:nvPr/>
          </p:nvGrpSpPr>
          <p:grpSpPr>
            <a:xfrm>
              <a:off x="6384585" y="2536652"/>
              <a:ext cx="1729076" cy="993493"/>
              <a:chOff x="6384585" y="2536652"/>
              <a:chExt cx="1729076" cy="993493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B0D08D22-2F68-07AF-0CFE-D60CC00FDAC9}"/>
                  </a:ext>
                </a:extLst>
              </p:cNvPr>
              <p:cNvSpPr/>
              <p:nvPr/>
            </p:nvSpPr>
            <p:spPr>
              <a:xfrm>
                <a:off x="6672096" y="2536652"/>
                <a:ext cx="1441565" cy="49064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dirty="0"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버티포트</a:t>
                </a:r>
              </a:p>
            </p:txBody>
          </p: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487CA348-E24D-8EB6-489F-5392BE2C73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84585" y="2936631"/>
                <a:ext cx="921823" cy="593514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9194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04860C-8CCA-D291-497E-26AA850D551D}"/>
              </a:ext>
            </a:extLst>
          </p:cNvPr>
          <p:cNvSpPr txBox="1"/>
          <p:nvPr/>
        </p:nvSpPr>
        <p:spPr>
          <a:xfrm>
            <a:off x="1565648" y="5126461"/>
            <a:ext cx="1967590" cy="4205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4. </a:t>
            </a:r>
            <a:r>
              <a:rPr lang="ko-KR" altLang="en-US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프로젝트 결과</a:t>
            </a:r>
            <a:endParaRPr lang="en-US" altLang="ko-KR" sz="2133" dirty="0">
              <a:solidFill>
                <a:srgbClr val="3D80E2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67042" y="0"/>
            <a:ext cx="10856393" cy="1816227"/>
            <a:chOff x="1000562" y="0"/>
            <a:chExt cx="16284590" cy="2724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562" y="0"/>
              <a:ext cx="16284590" cy="27243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699" y="2601746"/>
            <a:ext cx="3087222" cy="9151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B6F28E-3163-6998-3DA1-E743A2A39D81}"/>
              </a:ext>
            </a:extLst>
          </p:cNvPr>
          <p:cNvSpPr txBox="1"/>
          <p:nvPr/>
        </p:nvSpPr>
        <p:spPr>
          <a:xfrm>
            <a:off x="1538424" y="4010427"/>
            <a:ext cx="2301772" cy="4205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1.</a:t>
            </a:r>
            <a:r>
              <a:rPr lang="ko-KR" altLang="en-US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수행 배경 </a:t>
            </a:r>
            <a:r>
              <a:rPr lang="en-US" altLang="ko-KR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&amp;</a:t>
            </a:r>
            <a:r>
              <a:rPr lang="ko-KR" altLang="en-US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목표</a:t>
            </a:r>
            <a:endParaRPr lang="en-US" altLang="ko-KR" sz="2133" dirty="0">
              <a:solidFill>
                <a:srgbClr val="3D80E2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61085D-D66F-EE09-BEC4-50132673506D}"/>
              </a:ext>
            </a:extLst>
          </p:cNvPr>
          <p:cNvSpPr txBox="1"/>
          <p:nvPr/>
        </p:nvSpPr>
        <p:spPr>
          <a:xfrm>
            <a:off x="4709003" y="4010427"/>
            <a:ext cx="176297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2. </a:t>
            </a:r>
            <a:r>
              <a:rPr lang="ko-KR" altLang="en-US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시스템 구성</a:t>
            </a:r>
            <a:endParaRPr lang="en-US" altLang="ko-KR" sz="1333" dirty="0">
              <a:solidFill>
                <a:srgbClr val="3D80E2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AB06E-DB03-8D3A-DA56-1FB03C57D806}"/>
              </a:ext>
            </a:extLst>
          </p:cNvPr>
          <p:cNvSpPr txBox="1"/>
          <p:nvPr/>
        </p:nvSpPr>
        <p:spPr>
          <a:xfrm>
            <a:off x="4709003" y="5126461"/>
            <a:ext cx="2131194" cy="4205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5. </a:t>
            </a:r>
            <a:r>
              <a:rPr lang="ko-KR" altLang="en-US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프로젝트 관리</a:t>
            </a:r>
            <a:endParaRPr lang="en-US" altLang="ko-KR" sz="2133" dirty="0">
              <a:solidFill>
                <a:srgbClr val="3D80E2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25F053-3F0B-5009-4BA2-08F15E68171B}"/>
              </a:ext>
            </a:extLst>
          </p:cNvPr>
          <p:cNvSpPr txBox="1"/>
          <p:nvPr/>
        </p:nvSpPr>
        <p:spPr>
          <a:xfrm>
            <a:off x="7340786" y="4010427"/>
            <a:ext cx="28304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3. </a:t>
            </a:r>
            <a:r>
              <a:rPr lang="ko-KR" altLang="en-US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프로젝트 진행</a:t>
            </a:r>
            <a:endParaRPr lang="en-US" altLang="ko-KR" sz="1333" dirty="0">
              <a:solidFill>
                <a:srgbClr val="3D80E2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65D0AB-737D-7AA3-9A4E-FF4FCAB741B2}"/>
              </a:ext>
            </a:extLst>
          </p:cNvPr>
          <p:cNvSpPr txBox="1"/>
          <p:nvPr/>
        </p:nvSpPr>
        <p:spPr>
          <a:xfrm>
            <a:off x="7340786" y="5095878"/>
            <a:ext cx="230177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6. </a:t>
            </a:r>
            <a:r>
              <a:rPr lang="ko-KR" altLang="en-US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활용 및 기대효과</a:t>
            </a:r>
            <a:endParaRPr lang="en-US" altLang="ko-KR" sz="1333" dirty="0">
              <a:solidFill>
                <a:srgbClr val="3D80E2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64735E4-A2DF-EB83-1D03-49517321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프로젝트 진행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332494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데이터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-</a:t>
            </a:r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ko-KR" altLang="en-US" sz="2667" b="1" dirty="0" err="1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버티포트</a:t>
            </a:r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선정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8163368-EEF5-CF6C-9E20-CA43A87CD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122561"/>
              </p:ext>
            </p:extLst>
          </p:nvPr>
        </p:nvGraphicFramePr>
        <p:xfrm>
          <a:off x="5729468" y="1481558"/>
          <a:ext cx="5565210" cy="478207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1506">
                  <a:extLst>
                    <a:ext uri="{9D8B030D-6E8A-4147-A177-3AD203B41FA5}">
                      <a16:colId xmlns:a16="http://schemas.microsoft.com/office/drawing/2014/main" val="1738414958"/>
                    </a:ext>
                  </a:extLst>
                </a:gridCol>
                <a:gridCol w="2061852">
                  <a:extLst>
                    <a:ext uri="{9D8B030D-6E8A-4147-A177-3AD203B41FA5}">
                      <a16:colId xmlns:a16="http://schemas.microsoft.com/office/drawing/2014/main" val="3141277514"/>
                    </a:ext>
                  </a:extLst>
                </a:gridCol>
                <a:gridCol w="2061852">
                  <a:extLst>
                    <a:ext uri="{9D8B030D-6E8A-4147-A177-3AD203B41FA5}">
                      <a16:colId xmlns:a16="http://schemas.microsoft.com/office/drawing/2014/main" val="3535784401"/>
                    </a:ext>
                  </a:extLst>
                </a:gridCol>
              </a:tblGrid>
              <a:tr h="216196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longitude</a:t>
                      </a:r>
                      <a:endParaRPr 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latitude</a:t>
                      </a:r>
                      <a:endParaRPr 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590478"/>
                  </a:ext>
                </a:extLst>
              </a:tr>
              <a:tr h="52499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경북대학교 대운동장</a:t>
                      </a:r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128.606638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35.887983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8449671"/>
                  </a:ext>
                </a:extLst>
              </a:tr>
              <a:tr h="2826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동대구역 광장</a:t>
                      </a:r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128.627656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35.879337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741127"/>
                  </a:ext>
                </a:extLst>
              </a:tr>
              <a:tr h="21619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대구역</a:t>
                      </a:r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128.594265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35.875685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4503939"/>
                  </a:ext>
                </a:extLst>
              </a:tr>
              <a:tr h="2826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서대구역</a:t>
                      </a:r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128.540471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35.881154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1588990"/>
                  </a:ext>
                </a:extLst>
              </a:tr>
              <a:tr h="21619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err="1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수성못</a:t>
                      </a:r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128.613750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35.828633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8537838"/>
                  </a:ext>
                </a:extLst>
              </a:tr>
              <a:tr h="52499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계명대학교 대운동장</a:t>
                      </a:r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128.487830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35.853643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6875685"/>
                  </a:ext>
                </a:extLst>
              </a:tr>
              <a:tr h="40384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err="1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범어역</a:t>
                      </a:r>
                      <a:r>
                        <a:rPr lang="en-US" altLang="ko-KR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, </a:t>
                      </a:r>
                      <a:r>
                        <a:rPr lang="ko-KR" alt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수성구청</a:t>
                      </a:r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128.630699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35.858430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0065075"/>
                  </a:ext>
                </a:extLst>
              </a:tr>
              <a:tr h="40384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영남대학교 병원</a:t>
                      </a:r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128.586149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35.846501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5562223"/>
                  </a:ext>
                </a:extLst>
              </a:tr>
              <a:tr h="40384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경북대학교 병원</a:t>
                      </a:r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128.564341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35.955518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3214858"/>
                  </a:ext>
                </a:extLst>
              </a:tr>
              <a:tr h="21619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err="1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상인역</a:t>
                      </a:r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128.538491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35.818792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3312591"/>
                  </a:ext>
                </a:extLst>
              </a:tr>
              <a:tr h="2826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err="1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반월당역</a:t>
                      </a:r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128.593183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35.865859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878358"/>
                  </a:ext>
                </a:extLst>
              </a:tr>
              <a:tr h="2826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대구보훈병원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128.551547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35.803156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3104699"/>
                  </a:ext>
                </a:extLst>
              </a:tr>
              <a:tr h="52499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계명대학교 동산병원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128.583045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35.869665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986685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C0DA00B-8698-5336-6CC2-B62444A1AF71}"/>
              </a:ext>
            </a:extLst>
          </p:cNvPr>
          <p:cNvSpPr txBox="1"/>
          <p:nvPr/>
        </p:nvSpPr>
        <p:spPr>
          <a:xfrm>
            <a:off x="283583" y="3016579"/>
            <a:ext cx="4868791" cy="82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대구 지역 주요시설 </a:t>
            </a:r>
            <a:r>
              <a:rPr lang="en-US" altLang="ko-KR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13</a:t>
            </a:r>
            <a:r>
              <a:rPr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개</a:t>
            </a:r>
            <a:endParaRPr lang="en-US" altLang="ko-KR" sz="28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DB1DCC-67AB-7839-0884-B1435F8A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8652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프로젝트 진행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A8A6C96-43E4-4D3C-FA6E-D89A65D41467}"/>
              </a:ext>
            </a:extLst>
          </p:cNvPr>
          <p:cNvSpPr txBox="1"/>
          <p:nvPr/>
        </p:nvSpPr>
        <p:spPr>
          <a:xfrm>
            <a:off x="765600" y="703176"/>
            <a:ext cx="303801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</a:t>
            </a:r>
            <a:r>
              <a:rPr lang="en-US" altLang="ko-KR" sz="2667" b="1" dirty="0">
                <a:solidFill>
                  <a:schemeClr val="accent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lang="ko-KR" altLang="en-US" sz="2667" b="1" dirty="0">
                <a:solidFill>
                  <a:schemeClr val="accent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데이터 포맷</a:t>
            </a:r>
          </a:p>
        </p:txBody>
      </p:sp>
      <p:pic>
        <p:nvPicPr>
          <p:cNvPr id="13" name="그림 12" descr="텍스트, 폰트, 영수증, 번호이(가) 표시된 사진&#10;&#10;자동 생성된 설명">
            <a:extLst>
              <a:ext uri="{FF2B5EF4-FFF2-40B4-BE49-F238E27FC236}">
                <a16:creationId xmlns:a16="http://schemas.microsoft.com/office/drawing/2014/main" id="{2465E95A-8BA2-E637-249A-58D8A4D5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83" y="2218273"/>
            <a:ext cx="5540497" cy="1807201"/>
          </a:xfrm>
          <a:prstGeom prst="rect">
            <a:avLst/>
          </a:prstGeom>
        </p:spPr>
      </p:pic>
      <p:pic>
        <p:nvPicPr>
          <p:cNvPr id="14" name="그림 13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7322A51B-14D6-E28A-C1CD-C0B8597DC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06749"/>
            <a:ext cx="6052781" cy="15886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9D00DE-4D8E-5C44-37AB-2524DC7DEACB}"/>
              </a:ext>
            </a:extLst>
          </p:cNvPr>
          <p:cNvSpPr txBox="1"/>
          <p:nvPr/>
        </p:nvSpPr>
        <p:spPr>
          <a:xfrm>
            <a:off x="588382" y="3956886"/>
            <a:ext cx="4868791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 FIXM</a:t>
            </a:r>
            <a:r>
              <a:rPr lang="ko-KR" altLang="en-US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데이터 포맷</a:t>
            </a:r>
            <a:endParaRPr lang="en-US" altLang="ko-KR" sz="24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063C8D-72FA-B29C-20D6-74E97BFF5D0E}"/>
              </a:ext>
            </a:extLst>
          </p:cNvPr>
          <p:cNvSpPr txBox="1"/>
          <p:nvPr/>
        </p:nvSpPr>
        <p:spPr>
          <a:xfrm>
            <a:off x="6687992" y="3956885"/>
            <a:ext cx="4868791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 ADS-B</a:t>
            </a:r>
            <a:r>
              <a:rPr lang="ko-KR" altLang="en-US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데이터 포맷</a:t>
            </a:r>
            <a:endParaRPr lang="en-US" altLang="ko-KR" sz="24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2401E1-9191-36BE-9888-AEDD84E6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8A2EDFC-0347-A981-9C13-B321C55A1BD3}"/>
              </a:ext>
            </a:extLst>
          </p:cNvPr>
          <p:cNvSpPr/>
          <p:nvPr/>
        </p:nvSpPr>
        <p:spPr>
          <a:xfrm>
            <a:off x="1846082" y="5118778"/>
            <a:ext cx="2415497" cy="5841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비행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예정 정보</a:t>
            </a:r>
            <a:endParaRPr kumimoji="1" lang="ko-Kore-KR" altLang="en-US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0CA8388-9A75-CE50-FDCC-611637F66ECE}"/>
              </a:ext>
            </a:extLst>
          </p:cNvPr>
          <p:cNvSpPr/>
          <p:nvPr/>
        </p:nvSpPr>
        <p:spPr>
          <a:xfrm>
            <a:off x="7914640" y="5118778"/>
            <a:ext cx="2415497" cy="5841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실시간 비행 정보</a:t>
            </a:r>
            <a:endParaRPr kumimoji="1" lang="ko-Kore-KR" altLang="en-US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9272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프로젝트 진행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A8A6C96-43E4-4D3C-FA6E-D89A65D41467}"/>
              </a:ext>
            </a:extLst>
          </p:cNvPr>
          <p:cNvSpPr txBox="1"/>
          <p:nvPr/>
        </p:nvSpPr>
        <p:spPr>
          <a:xfrm>
            <a:off x="765600" y="703176"/>
            <a:ext cx="76335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서버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FB392-ADA5-BB0D-615A-586DF0B5E890}"/>
              </a:ext>
            </a:extLst>
          </p:cNvPr>
          <p:cNvSpPr txBox="1"/>
          <p:nvPr/>
        </p:nvSpPr>
        <p:spPr>
          <a:xfrm>
            <a:off x="1771802" y="2032865"/>
            <a:ext cx="4980990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1.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에서 데이터 서버로 정보 전달</a:t>
            </a:r>
            <a:endParaRPr lang="en-US" altLang="ko-KR" sz="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5A133B-7781-A7B8-A356-6E889BE3EF8C}"/>
              </a:ext>
            </a:extLst>
          </p:cNvPr>
          <p:cNvGrpSpPr/>
          <p:nvPr/>
        </p:nvGrpSpPr>
        <p:grpSpPr>
          <a:xfrm>
            <a:off x="7640482" y="3533717"/>
            <a:ext cx="1952117" cy="376408"/>
            <a:chOff x="5131888" y="4187378"/>
            <a:chExt cx="4324750" cy="376408"/>
          </a:xfrm>
        </p:grpSpPr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4A52D9EF-DF55-D2F3-A328-0FE378C47684}"/>
                </a:ext>
              </a:extLst>
            </p:cNvPr>
            <p:cNvCxnSpPr>
              <a:cxnSpLocks/>
            </p:cNvCxnSpPr>
            <p:nvPr/>
          </p:nvCxnSpPr>
          <p:spPr>
            <a:xfrm>
              <a:off x="5131888" y="4563786"/>
              <a:ext cx="432475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1FE9BD-724D-1E98-40CD-C20223BE1BA8}"/>
                </a:ext>
              </a:extLst>
            </p:cNvPr>
            <p:cNvSpPr txBox="1"/>
            <p:nvPr/>
          </p:nvSpPr>
          <p:spPr>
            <a:xfrm>
              <a:off x="5144187" y="4187378"/>
              <a:ext cx="427820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Data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97FD341-0F16-834C-E2A8-A63BF72DFD42}"/>
              </a:ext>
            </a:extLst>
          </p:cNvPr>
          <p:cNvGrpSpPr/>
          <p:nvPr/>
        </p:nvGrpSpPr>
        <p:grpSpPr>
          <a:xfrm>
            <a:off x="2819834" y="3523443"/>
            <a:ext cx="1763641" cy="376408"/>
            <a:chOff x="5131888" y="4187378"/>
            <a:chExt cx="4324750" cy="376408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3BF8896-6B9A-BE76-C593-DE6CFE753664}"/>
                </a:ext>
              </a:extLst>
            </p:cNvPr>
            <p:cNvCxnSpPr>
              <a:cxnSpLocks/>
            </p:cNvCxnSpPr>
            <p:nvPr/>
          </p:nvCxnSpPr>
          <p:spPr>
            <a:xfrm>
              <a:off x="5131888" y="4563786"/>
              <a:ext cx="432475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F5FCF6-8634-9F98-2000-4282E1D7FB46}"/>
                </a:ext>
              </a:extLst>
            </p:cNvPr>
            <p:cNvSpPr txBox="1"/>
            <p:nvPr/>
          </p:nvSpPr>
          <p:spPr>
            <a:xfrm>
              <a:off x="5144187" y="4187378"/>
              <a:ext cx="427820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Data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7F6D332-474A-F000-0EB0-ECBC80982753}"/>
              </a:ext>
            </a:extLst>
          </p:cNvPr>
          <p:cNvGrpSpPr/>
          <p:nvPr/>
        </p:nvGrpSpPr>
        <p:grpSpPr>
          <a:xfrm rot="10800000">
            <a:off x="7625025" y="4196962"/>
            <a:ext cx="1952117" cy="376408"/>
            <a:chOff x="5131888" y="4187378"/>
            <a:chExt cx="4324750" cy="376408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A496929-4D8A-2D68-A904-59240609FEDD}"/>
                </a:ext>
              </a:extLst>
            </p:cNvPr>
            <p:cNvCxnSpPr>
              <a:cxnSpLocks/>
            </p:cNvCxnSpPr>
            <p:nvPr/>
          </p:nvCxnSpPr>
          <p:spPr>
            <a:xfrm>
              <a:off x="5131888" y="4563786"/>
              <a:ext cx="432475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A1718D-F0AB-F6DD-C57D-3799E4AA8A6E}"/>
                </a:ext>
              </a:extLst>
            </p:cNvPr>
            <p:cNvSpPr txBox="1"/>
            <p:nvPr/>
          </p:nvSpPr>
          <p:spPr>
            <a:xfrm rot="10800000">
              <a:off x="5144186" y="4187378"/>
              <a:ext cx="427820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Listening</a:t>
              </a:r>
              <a:endParaRPr lang="ko-KR" altLang="en-US" sz="16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84C999D-0D90-01D1-E8A2-0170AB0E44BD}"/>
              </a:ext>
            </a:extLst>
          </p:cNvPr>
          <p:cNvSpPr txBox="1"/>
          <p:nvPr/>
        </p:nvSpPr>
        <p:spPr>
          <a:xfrm>
            <a:off x="1161325" y="4587051"/>
            <a:ext cx="1413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가상 </a:t>
            </a:r>
            <a:r>
              <a:rPr kumimoji="1" lang="en-US" altLang="ko-Kore-KR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UAM</a:t>
            </a:r>
            <a:endParaRPr kumimoji="1" lang="ko-Kore-KR" altLang="en-US" sz="20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20" name="그림 19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A2C79091-4331-3491-640B-1B59B1F1A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339" y="3390488"/>
            <a:ext cx="2220024" cy="10893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EE68E5-D50F-722B-99E2-E7EE3A8751B1}"/>
              </a:ext>
            </a:extLst>
          </p:cNvPr>
          <p:cNvSpPr txBox="1"/>
          <p:nvPr/>
        </p:nvSpPr>
        <p:spPr>
          <a:xfrm>
            <a:off x="9811061" y="4587051"/>
            <a:ext cx="1636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모니터링 서버</a:t>
            </a:r>
            <a:endParaRPr kumimoji="1" lang="ko-Kore-KR" altLang="en-US" sz="20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1BEC421-BDE6-FC0F-0795-BFC0C0824229}"/>
              </a:ext>
            </a:extLst>
          </p:cNvPr>
          <p:cNvGrpSpPr/>
          <p:nvPr/>
        </p:nvGrpSpPr>
        <p:grpSpPr>
          <a:xfrm>
            <a:off x="1844874" y="2562805"/>
            <a:ext cx="3976911" cy="829162"/>
            <a:chOff x="1687614" y="2980409"/>
            <a:chExt cx="3976911" cy="82916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DD2115E-6E4B-9702-CB86-317A8C134D31}"/>
                </a:ext>
              </a:extLst>
            </p:cNvPr>
            <p:cNvSpPr/>
            <p:nvPr/>
          </p:nvSpPr>
          <p:spPr>
            <a:xfrm>
              <a:off x="1698049" y="2980409"/>
              <a:ext cx="3956041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A5EAAB5-6709-FCED-5286-A754F3972123}"/>
                </a:ext>
              </a:extLst>
            </p:cNvPr>
            <p:cNvSpPr/>
            <p:nvPr/>
          </p:nvSpPr>
          <p:spPr>
            <a:xfrm rot="16200000" flipV="1">
              <a:off x="1315014" y="3355290"/>
              <a:ext cx="792000" cy="46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2D10CFF-8CAC-0B77-EF45-A1EC956E3C60}"/>
                </a:ext>
              </a:extLst>
            </p:cNvPr>
            <p:cNvSpPr/>
            <p:nvPr/>
          </p:nvSpPr>
          <p:spPr>
            <a:xfrm rot="16200000" flipV="1">
              <a:off x="5245125" y="3390171"/>
              <a:ext cx="792000" cy="46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33" name="그림 32" descr="경첩이(가) 표시된 사진&#10;&#10;자동 생성된 설명">
            <a:extLst>
              <a:ext uri="{FF2B5EF4-FFF2-40B4-BE49-F238E27FC236}">
                <a16:creationId xmlns:a16="http://schemas.microsoft.com/office/drawing/2014/main" id="{315E8948-00D5-6A24-D0DA-950150742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428" y="3480216"/>
            <a:ext cx="1095901" cy="9984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8481A11-FF35-E0EA-4DA0-2071BEAFC453}"/>
              </a:ext>
            </a:extLst>
          </p:cNvPr>
          <p:cNvSpPr txBox="1"/>
          <p:nvPr/>
        </p:nvSpPr>
        <p:spPr>
          <a:xfrm>
            <a:off x="6752792" y="2024884"/>
            <a:ext cx="4980990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2.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데이터 서버에서 모니터링 서버로 정보 전달</a:t>
            </a:r>
            <a:endParaRPr lang="en-US" altLang="ko-KR" sz="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219362-6720-83FD-DE43-D291EE9C0EAF}"/>
              </a:ext>
            </a:extLst>
          </p:cNvPr>
          <p:cNvGrpSpPr>
            <a:grpSpLocks noChangeAspect="1"/>
          </p:cNvGrpSpPr>
          <p:nvPr/>
        </p:nvGrpSpPr>
        <p:grpSpPr>
          <a:xfrm>
            <a:off x="6807959" y="2596207"/>
            <a:ext cx="3976911" cy="829162"/>
            <a:chOff x="1687614" y="2980409"/>
            <a:chExt cx="3976911" cy="82916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F8D50D7-3637-EE3F-5CE9-165629319A3D}"/>
                </a:ext>
              </a:extLst>
            </p:cNvPr>
            <p:cNvSpPr/>
            <p:nvPr/>
          </p:nvSpPr>
          <p:spPr>
            <a:xfrm>
              <a:off x="1698049" y="2980409"/>
              <a:ext cx="3956041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C6AFA00-4538-BF82-CAB2-60FBC3AE6AEC}"/>
                </a:ext>
              </a:extLst>
            </p:cNvPr>
            <p:cNvSpPr/>
            <p:nvPr/>
          </p:nvSpPr>
          <p:spPr>
            <a:xfrm rot="16200000" flipV="1">
              <a:off x="1315014" y="3355290"/>
              <a:ext cx="792000" cy="46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4623BB2-51FA-4194-657F-605245A29AEE}"/>
                </a:ext>
              </a:extLst>
            </p:cNvPr>
            <p:cNvSpPr/>
            <p:nvPr/>
          </p:nvSpPr>
          <p:spPr>
            <a:xfrm rot="16200000" flipV="1">
              <a:off x="5245125" y="3390171"/>
              <a:ext cx="792000" cy="46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E8CF5EF-6986-7FE3-DEE9-9627B937CA52}"/>
              </a:ext>
            </a:extLst>
          </p:cNvPr>
          <p:cNvSpPr txBox="1"/>
          <p:nvPr/>
        </p:nvSpPr>
        <p:spPr>
          <a:xfrm>
            <a:off x="5587625" y="4587051"/>
            <a:ext cx="1636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서버</a:t>
            </a:r>
            <a:endParaRPr kumimoji="1" lang="ko-Kore-KR" altLang="en-US" sz="20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AE4F74-11BB-FC18-B08B-C9617AE77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  <p:pic>
        <p:nvPicPr>
          <p:cNvPr id="23" name="그래픽 22" descr="쿼드콥터 단색으로 채워진">
            <a:extLst>
              <a:ext uri="{FF2B5EF4-FFF2-40B4-BE49-F238E27FC236}">
                <a16:creationId xmlns:a16="http://schemas.microsoft.com/office/drawing/2014/main" id="{4730AE74-B957-A4E7-88BA-2881B1EC1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2497" y="3227748"/>
            <a:ext cx="1364754" cy="1364754"/>
          </a:xfrm>
          <a:prstGeom prst="rect">
            <a:avLst/>
          </a:prstGeom>
        </p:spPr>
      </p:pic>
      <p:pic>
        <p:nvPicPr>
          <p:cNvPr id="24" name="그래픽 23" descr="쿼드콥터 단색으로 채워진">
            <a:extLst>
              <a:ext uri="{FF2B5EF4-FFF2-40B4-BE49-F238E27FC236}">
                <a16:creationId xmlns:a16="http://schemas.microsoft.com/office/drawing/2014/main" id="{47DE9F2B-D113-BF6E-C325-03670EBA5E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476" y="3422352"/>
            <a:ext cx="1364754" cy="1364754"/>
          </a:xfrm>
          <a:prstGeom prst="rect">
            <a:avLst/>
          </a:prstGeom>
        </p:spPr>
      </p:pic>
      <p:pic>
        <p:nvPicPr>
          <p:cNvPr id="25" name="그래픽 24" descr="쿼드콥터 단색으로 채워진">
            <a:extLst>
              <a:ext uri="{FF2B5EF4-FFF2-40B4-BE49-F238E27FC236}">
                <a16:creationId xmlns:a16="http://schemas.microsoft.com/office/drawing/2014/main" id="{AD991100-678E-EC39-1B37-0999480C1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296" y="2434851"/>
            <a:ext cx="1364754" cy="136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11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프로젝트 진행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A8A6C96-43E4-4D3C-FA6E-D89A65D41467}"/>
              </a:ext>
            </a:extLst>
          </p:cNvPr>
          <p:cNvSpPr txBox="1"/>
          <p:nvPr/>
        </p:nvSpPr>
        <p:spPr>
          <a:xfrm>
            <a:off x="765600" y="703176"/>
            <a:ext cx="273664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서버 </a:t>
            </a:r>
            <a:r>
              <a:rPr lang="en-US" altLang="ko-KR" sz="2667" b="1" dirty="0">
                <a:solidFill>
                  <a:schemeClr val="accent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lang="ko-KR" altLang="en-US" sz="2667" b="1" dirty="0">
                <a:solidFill>
                  <a:schemeClr val="accent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데이터 흐름</a:t>
            </a:r>
          </a:p>
        </p:txBody>
      </p:sp>
      <p:pic>
        <p:nvPicPr>
          <p:cNvPr id="2" name="그림 1" descr="경첩이(가) 표시된 사진&#10;&#10;자동 생성된 설명">
            <a:extLst>
              <a:ext uri="{FF2B5EF4-FFF2-40B4-BE49-F238E27FC236}">
                <a16:creationId xmlns:a16="http://schemas.microsoft.com/office/drawing/2014/main" id="{B04199C0-0B1A-8417-E486-050400AE6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96" y="3283986"/>
            <a:ext cx="1456256" cy="13268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A6D87E-23CA-8646-0B8C-02E723C76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444" y="3138574"/>
            <a:ext cx="1857322" cy="1857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6388C7-D744-0282-56BA-4FE269558D44}"/>
              </a:ext>
            </a:extLst>
          </p:cNvPr>
          <p:cNvSpPr txBox="1"/>
          <p:nvPr/>
        </p:nvSpPr>
        <p:spPr>
          <a:xfrm>
            <a:off x="1427707" y="4795841"/>
            <a:ext cx="1636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모니터링 서버</a:t>
            </a:r>
            <a:endParaRPr kumimoji="1" lang="ko-Kore-KR" altLang="en-US" sz="20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A5A272-806D-EC3D-B460-62A798C2914F}"/>
              </a:ext>
            </a:extLst>
          </p:cNvPr>
          <p:cNvGrpSpPr/>
          <p:nvPr/>
        </p:nvGrpSpPr>
        <p:grpSpPr>
          <a:xfrm>
            <a:off x="3823698" y="3259924"/>
            <a:ext cx="4467589" cy="536085"/>
            <a:chOff x="5131888" y="4027701"/>
            <a:chExt cx="4324750" cy="536085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215E1DCD-1D56-87E1-F2BE-5A988A219832}"/>
                </a:ext>
              </a:extLst>
            </p:cNvPr>
            <p:cNvCxnSpPr>
              <a:cxnSpLocks/>
            </p:cNvCxnSpPr>
            <p:nvPr/>
          </p:nvCxnSpPr>
          <p:spPr>
            <a:xfrm>
              <a:off x="5131888" y="4563786"/>
              <a:ext cx="432475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088E5B-1C1A-8892-540F-87DC7454A06C}"/>
                </a:ext>
              </a:extLst>
            </p:cNvPr>
            <p:cNvSpPr txBox="1"/>
            <p:nvPr/>
          </p:nvSpPr>
          <p:spPr>
            <a:xfrm>
              <a:off x="5155159" y="4027701"/>
              <a:ext cx="42782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Data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37C7234-ED56-743A-AF5D-12E5488A7C1A}"/>
              </a:ext>
            </a:extLst>
          </p:cNvPr>
          <p:cNvGrpSpPr/>
          <p:nvPr/>
        </p:nvGrpSpPr>
        <p:grpSpPr>
          <a:xfrm rot="10800000">
            <a:off x="3788322" y="4527155"/>
            <a:ext cx="4467589" cy="499519"/>
            <a:chOff x="5131888" y="4064267"/>
            <a:chExt cx="4324750" cy="499519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2C388D3-71F5-DC4A-8BFB-FA0B0DD9DC8B}"/>
                </a:ext>
              </a:extLst>
            </p:cNvPr>
            <p:cNvCxnSpPr>
              <a:cxnSpLocks/>
            </p:cNvCxnSpPr>
            <p:nvPr/>
          </p:nvCxnSpPr>
          <p:spPr>
            <a:xfrm>
              <a:off x="5131888" y="4563786"/>
              <a:ext cx="432475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1AE3AD-35BB-746F-A9C4-1CA81119CB83}"/>
                </a:ext>
              </a:extLst>
            </p:cNvPr>
            <p:cNvSpPr txBox="1"/>
            <p:nvPr/>
          </p:nvSpPr>
          <p:spPr>
            <a:xfrm rot="10800000">
              <a:off x="5144186" y="4064267"/>
              <a:ext cx="42782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Data</a:t>
              </a:r>
              <a:endParaRPr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8DBDFF0-BA8C-966F-7FAB-853308B9C6BB}"/>
              </a:ext>
            </a:extLst>
          </p:cNvPr>
          <p:cNvSpPr txBox="1"/>
          <p:nvPr/>
        </p:nvSpPr>
        <p:spPr>
          <a:xfrm>
            <a:off x="2485471" y="1709409"/>
            <a:ext cx="7073289" cy="663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3.</a:t>
            </a:r>
            <a:r>
              <a:rPr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모니터링 서버에서 어플리케이션으로 정보 전달</a:t>
            </a:r>
            <a:endParaRPr lang="en-US" altLang="ko-KR" sz="28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EC521A-8652-3E5B-8F9E-1963A71EADF7}"/>
              </a:ext>
            </a:extLst>
          </p:cNvPr>
          <p:cNvSpPr txBox="1"/>
          <p:nvPr/>
        </p:nvSpPr>
        <p:spPr>
          <a:xfrm>
            <a:off x="9285448" y="4995896"/>
            <a:ext cx="1636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모니터링 웹</a:t>
            </a:r>
            <a:endParaRPr kumimoji="1" lang="ko-Kore-KR" altLang="en-US" sz="20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1989934-642E-4870-76DF-004D4F0C4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0534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281552-3DB2-AEEF-2FB7-0FA018A6C6C2}"/>
              </a:ext>
            </a:extLst>
          </p:cNvPr>
          <p:cNvSpPr txBox="1"/>
          <p:nvPr/>
        </p:nvSpPr>
        <p:spPr>
          <a:xfrm>
            <a:off x="1332623" y="1854200"/>
            <a:ext cx="4015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4.</a:t>
            </a:r>
            <a:r>
              <a:rPr lang="ko-KR" altLang="en-US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프로젝트 결과</a:t>
            </a:r>
            <a:endParaRPr lang="en-US" altLang="ko-KR" sz="4400" b="1" dirty="0">
              <a:solidFill>
                <a:srgbClr val="3B7DDD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E63D8-3A8D-ECFF-960D-8283D56279BB}"/>
              </a:ext>
            </a:extLst>
          </p:cNvPr>
          <p:cNvSpPr txBox="1"/>
          <p:nvPr/>
        </p:nvSpPr>
        <p:spPr>
          <a:xfrm>
            <a:off x="1332623" y="2623641"/>
            <a:ext cx="1664238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시연 영상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86B684-A6BC-37A2-0D4A-A1D56014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5717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4" y="256266"/>
            <a:ext cx="2374776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4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프로젝트 결과</a:t>
              </a:r>
              <a:endParaRPr lang="en-US" altLang="ko-KR" sz="12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146867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시연 영상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9" name="KakaoTalk_Video_2023-06-10-19-37-56">
            <a:hlinkClick r:id="" action="ppaction://media"/>
            <a:extLst>
              <a:ext uri="{FF2B5EF4-FFF2-40B4-BE49-F238E27FC236}">
                <a16:creationId xmlns:a16="http://schemas.microsoft.com/office/drawing/2014/main" id="{5DF2E026-3D29-FDEE-373D-A9D574840B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8637"/>
            <a:ext cx="12192000" cy="6858000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B0B5429-CBB4-91F9-EC96-0E1E38A3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70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281552-3DB2-AEEF-2FB7-0FA018A6C6C2}"/>
              </a:ext>
            </a:extLst>
          </p:cNvPr>
          <p:cNvSpPr txBox="1"/>
          <p:nvPr/>
        </p:nvSpPr>
        <p:spPr>
          <a:xfrm>
            <a:off x="1332623" y="1854200"/>
            <a:ext cx="39837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5.</a:t>
            </a:r>
            <a:r>
              <a:rPr lang="ko-KR" altLang="en-US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프로젝트 관리</a:t>
            </a:r>
            <a:endParaRPr lang="en-US" altLang="ko-KR" sz="4400" b="1" dirty="0">
              <a:solidFill>
                <a:srgbClr val="3B7DDD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1637E-9F3D-6973-3A62-D1AC9C7C2677}"/>
              </a:ext>
            </a:extLst>
          </p:cNvPr>
          <p:cNvSpPr txBox="1"/>
          <p:nvPr/>
        </p:nvSpPr>
        <p:spPr>
          <a:xfrm>
            <a:off x="1332623" y="2623641"/>
            <a:ext cx="2496196" cy="1689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-</a:t>
            </a: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일정 및 문서 관리</a:t>
            </a:r>
            <a:br>
              <a:rPr lang="en-US" altLang="ko-KR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</a:br>
            <a:r>
              <a:rPr lang="en-US" altLang="ko-KR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-</a:t>
            </a: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역할 분담</a:t>
            </a:r>
            <a:br>
              <a:rPr lang="en-US" altLang="ko-KR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</a:br>
            <a:r>
              <a:rPr lang="en-US" altLang="ko-KR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-</a:t>
            </a: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일정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7631BD-C947-1C64-C617-A4DB7E2C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3724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4" y="256266"/>
            <a:ext cx="2374776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05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프로젝트 관리</a:t>
              </a:r>
              <a:endParaRPr lang="en-US" altLang="ko-KR" sz="1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3945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4472C4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일정 및 문서 관리 </a:t>
            </a:r>
            <a:r>
              <a:rPr lang="en-US" altLang="ko-KR" sz="2800" b="1" dirty="0">
                <a:solidFill>
                  <a:srgbClr val="4472C4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-</a:t>
            </a:r>
            <a:r>
              <a:rPr lang="ko-KR" altLang="en-US" sz="2800" b="1" dirty="0">
                <a:solidFill>
                  <a:srgbClr val="4472C4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문서  </a:t>
            </a:r>
            <a:endParaRPr lang="en-US" altLang="ko-KR" sz="2667" b="1" dirty="0">
              <a:solidFill>
                <a:srgbClr val="4472C4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07D12E-6BF1-90B0-546C-8E941D022BFE}"/>
              </a:ext>
            </a:extLst>
          </p:cNvPr>
          <p:cNvGrpSpPr/>
          <p:nvPr/>
        </p:nvGrpSpPr>
        <p:grpSpPr>
          <a:xfrm>
            <a:off x="982302" y="1461514"/>
            <a:ext cx="10320008" cy="5011200"/>
            <a:chOff x="982302" y="1461514"/>
            <a:chExt cx="10320008" cy="50112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E7BB2F2-94D9-AB34-3B53-C78B74514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2302" y="1461514"/>
              <a:ext cx="7063140" cy="50112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5571470-2543-68DA-7AA6-AEA7A750F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2038" y="1461514"/>
              <a:ext cx="4680272" cy="5011200"/>
            </a:xfrm>
            <a:prstGeom prst="rect">
              <a:avLst/>
            </a:prstGeom>
          </p:spPr>
        </p:pic>
      </p:grpSp>
      <p:sp>
        <p:nvSpPr>
          <p:cNvPr id="10" name="액자 9">
            <a:extLst>
              <a:ext uri="{FF2B5EF4-FFF2-40B4-BE49-F238E27FC236}">
                <a16:creationId xmlns:a16="http://schemas.microsoft.com/office/drawing/2014/main" id="{1BCCE155-8113-939F-E237-2AD364486972}"/>
              </a:ext>
            </a:extLst>
          </p:cNvPr>
          <p:cNvSpPr/>
          <p:nvPr/>
        </p:nvSpPr>
        <p:spPr>
          <a:xfrm>
            <a:off x="982302" y="1461513"/>
            <a:ext cx="10320008" cy="5011201"/>
          </a:xfrm>
          <a:prstGeom prst="frame">
            <a:avLst>
              <a:gd name="adj1" fmla="val 19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AC29F88-1885-96AD-C88A-A4F2D7CA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434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4" y="256266"/>
            <a:ext cx="2374776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05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프로젝트 관리</a:t>
              </a:r>
              <a:endParaRPr lang="en-US" altLang="ko-KR" sz="1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394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4472C4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일정 및 문서 관리 </a:t>
            </a:r>
            <a:r>
              <a:rPr lang="en-US" altLang="ko-KR" sz="2800" b="1" dirty="0">
                <a:solidFill>
                  <a:srgbClr val="4472C4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-</a:t>
            </a:r>
            <a:r>
              <a:rPr lang="ko-KR" altLang="en-US" sz="2800" b="1" dirty="0">
                <a:solidFill>
                  <a:srgbClr val="4472C4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일정  </a:t>
            </a:r>
            <a:endParaRPr lang="en-US" altLang="ko-KR" sz="2667" b="1" dirty="0">
              <a:solidFill>
                <a:srgbClr val="4472C4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AC29F88-1885-96AD-C88A-A4F2D7CA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A4637E-5245-67E0-FE7E-9A28D6C18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314" y="1295022"/>
            <a:ext cx="9153371" cy="52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02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4" y="256266"/>
            <a:ext cx="2374776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05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프로젝트 관리</a:t>
              </a:r>
              <a:endParaRPr lang="en-US" altLang="ko-KR" sz="1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3716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4472C4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일정 및 문서 관리 </a:t>
            </a:r>
            <a:r>
              <a:rPr lang="en-US" altLang="ko-KR" sz="2800" b="1" dirty="0">
                <a:solidFill>
                  <a:srgbClr val="4472C4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-</a:t>
            </a:r>
            <a:r>
              <a:rPr lang="ko-KR" altLang="en-US" sz="2800" b="1" dirty="0">
                <a:solidFill>
                  <a:srgbClr val="4472C4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회의</a:t>
            </a:r>
            <a:endParaRPr lang="en-US" altLang="ko-KR" sz="2667" b="1" dirty="0">
              <a:solidFill>
                <a:srgbClr val="4472C4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78A374D2-6209-1E05-3F9A-97CAC342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4111AE-9A9B-6810-74C4-4E607A27E842}"/>
              </a:ext>
            </a:extLst>
          </p:cNvPr>
          <p:cNvGrpSpPr/>
          <p:nvPr/>
        </p:nvGrpSpPr>
        <p:grpSpPr>
          <a:xfrm>
            <a:off x="378147" y="1293185"/>
            <a:ext cx="11537120" cy="5364768"/>
            <a:chOff x="378147" y="1293185"/>
            <a:chExt cx="11537120" cy="536476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D006553-1E64-C912-4645-32FB29936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47" y="1335465"/>
              <a:ext cx="6795338" cy="5322488"/>
            </a:xfrm>
            <a:prstGeom prst="rect">
              <a:avLst/>
            </a:prstGeom>
          </p:spPr>
        </p:pic>
        <p:sp>
          <p:nvSpPr>
            <p:cNvPr id="9" name="액자 8">
              <a:extLst>
                <a:ext uri="{FF2B5EF4-FFF2-40B4-BE49-F238E27FC236}">
                  <a16:creationId xmlns:a16="http://schemas.microsoft.com/office/drawing/2014/main" id="{132FEB64-9A66-DAF5-8A7F-532496C4BE08}"/>
                </a:ext>
              </a:extLst>
            </p:cNvPr>
            <p:cNvSpPr/>
            <p:nvPr/>
          </p:nvSpPr>
          <p:spPr>
            <a:xfrm>
              <a:off x="494454" y="1293185"/>
              <a:ext cx="6328632" cy="5364768"/>
            </a:xfrm>
            <a:prstGeom prst="frame">
              <a:avLst>
                <a:gd name="adj1" fmla="val 19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5F36AAD-9624-C397-EECB-5BF79A8C3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2867" y="1293185"/>
              <a:ext cx="7772400" cy="5364768"/>
            </a:xfrm>
            <a:prstGeom prst="rect">
              <a:avLst/>
            </a:prstGeom>
          </p:spPr>
        </p:pic>
      </p:grpSp>
      <p:pic>
        <p:nvPicPr>
          <p:cNvPr id="10" name="그림 9" descr="사람, 실내이(가) 표시된 사진&#10;&#10;자동 생성된 설명">
            <a:extLst>
              <a:ext uri="{FF2B5EF4-FFF2-40B4-BE49-F238E27FC236}">
                <a16:creationId xmlns:a16="http://schemas.microsoft.com/office/drawing/2014/main" id="{8B862D45-77E2-B74F-B4CE-99C6D6E55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2039384" y="1424338"/>
            <a:ext cx="3967376" cy="2975532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6A8522-EBCE-F1AC-A79B-03B539B1D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7624" y="3364439"/>
            <a:ext cx="4922168" cy="29801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4D4D4B-F058-41A3-A17E-5FC5C82775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4863" y="2061859"/>
            <a:ext cx="38862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9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281552-3DB2-AEEF-2FB7-0FA018A6C6C2}"/>
              </a:ext>
            </a:extLst>
          </p:cNvPr>
          <p:cNvSpPr txBox="1"/>
          <p:nvPr/>
        </p:nvSpPr>
        <p:spPr>
          <a:xfrm>
            <a:off x="1332623" y="1854200"/>
            <a:ext cx="4548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1.</a:t>
            </a:r>
            <a:r>
              <a:rPr lang="ko-KR" altLang="en-US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ko-KR" altLang="en-US" sz="4400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수행 배경 </a:t>
            </a:r>
            <a:r>
              <a:rPr lang="en-US" altLang="ko-KR" sz="4400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&amp;</a:t>
            </a:r>
            <a:r>
              <a:rPr lang="ko-KR" altLang="en-US" sz="4400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목표</a:t>
            </a:r>
            <a:endParaRPr lang="en-US" altLang="ko-KR" sz="4400" b="1" dirty="0">
              <a:solidFill>
                <a:srgbClr val="3B7DDD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E63D8-3A8D-ECFF-960D-8283D56279BB}"/>
              </a:ext>
            </a:extLst>
          </p:cNvPr>
          <p:cNvSpPr txBox="1"/>
          <p:nvPr/>
        </p:nvSpPr>
        <p:spPr>
          <a:xfrm>
            <a:off x="1332623" y="2623641"/>
            <a:ext cx="2199641" cy="1689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프로젝트 소개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프로젝트 배경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프로젝트 목표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D7B596-2EA9-7346-70B1-D6C38C72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7196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4" y="256266"/>
            <a:ext cx="2374776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05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프로젝트 관리</a:t>
              </a:r>
              <a:endParaRPr lang="en-US" altLang="ko-KR" sz="12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147187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역할 분담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3C8F617-E6C8-12CB-A614-6F3FA7E55F13}"/>
              </a:ext>
            </a:extLst>
          </p:cNvPr>
          <p:cNvSpPr/>
          <p:nvPr/>
        </p:nvSpPr>
        <p:spPr>
          <a:xfrm>
            <a:off x="601861" y="4193020"/>
            <a:ext cx="2386731" cy="1460904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38100">
            <a:solidFill>
              <a:srgbClr val="75A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팀장</a:t>
            </a:r>
            <a:endParaRPr kumimoji="1"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프론트엔드</a:t>
            </a:r>
            <a:r>
              <a:rPr kumimoji="1"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개발</a:t>
            </a:r>
            <a:endParaRPr kumimoji="1"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407D5E1-3962-AE4B-0870-663B3EDA1FF1}"/>
              </a:ext>
            </a:extLst>
          </p:cNvPr>
          <p:cNvSpPr/>
          <p:nvPr/>
        </p:nvSpPr>
        <p:spPr>
          <a:xfrm>
            <a:off x="408151" y="3934602"/>
            <a:ext cx="1242391" cy="516834"/>
          </a:xfrm>
          <a:prstGeom prst="roundRect">
            <a:avLst/>
          </a:prstGeom>
          <a:solidFill>
            <a:srgbClr val="303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+mn-ea"/>
              </a:rPr>
              <a:t>심재헌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F928E59-A251-7904-3159-FBCB98EC73E8}"/>
              </a:ext>
            </a:extLst>
          </p:cNvPr>
          <p:cNvSpPr/>
          <p:nvPr/>
        </p:nvSpPr>
        <p:spPr>
          <a:xfrm>
            <a:off x="3547156" y="4187182"/>
            <a:ext cx="2386731" cy="1460904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38100">
            <a:solidFill>
              <a:srgbClr val="75A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 처리</a:t>
            </a:r>
            <a:endParaRPr kumimoji="1"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회의록</a:t>
            </a:r>
            <a:r>
              <a:rPr kumimoji="1"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문서 관리</a:t>
            </a:r>
            <a:endParaRPr kumimoji="1"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D7D3FC7-8464-E209-0004-9C5A8B614225}"/>
              </a:ext>
            </a:extLst>
          </p:cNvPr>
          <p:cNvSpPr/>
          <p:nvPr/>
        </p:nvSpPr>
        <p:spPr>
          <a:xfrm>
            <a:off x="3353446" y="3928764"/>
            <a:ext cx="1242391" cy="516834"/>
          </a:xfrm>
          <a:prstGeom prst="roundRect">
            <a:avLst/>
          </a:prstGeom>
          <a:solidFill>
            <a:srgbClr val="303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+mn-ea"/>
              </a:rPr>
              <a:t>김태현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F51E707-CC5A-C67C-58FF-DA21195BA0A8}"/>
              </a:ext>
            </a:extLst>
          </p:cNvPr>
          <p:cNvSpPr/>
          <p:nvPr/>
        </p:nvSpPr>
        <p:spPr>
          <a:xfrm>
            <a:off x="6492451" y="4187182"/>
            <a:ext cx="2386731" cy="1460904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38100">
            <a:solidFill>
              <a:srgbClr val="75A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백엔드</a:t>
            </a:r>
            <a:r>
              <a:rPr kumimoji="1"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개발</a:t>
            </a:r>
            <a:endParaRPr kumimoji="1"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5EBFEE82-CC28-7925-8898-7D4303923930}"/>
              </a:ext>
            </a:extLst>
          </p:cNvPr>
          <p:cNvSpPr/>
          <p:nvPr/>
        </p:nvSpPr>
        <p:spPr>
          <a:xfrm>
            <a:off x="6298741" y="3928764"/>
            <a:ext cx="1242391" cy="516834"/>
          </a:xfrm>
          <a:prstGeom prst="roundRect">
            <a:avLst/>
          </a:prstGeom>
          <a:solidFill>
            <a:srgbClr val="303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+mn-ea"/>
              </a:rPr>
              <a:t>이한솔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AF7C89A-ECF9-992E-B652-E45C2F033BF1}"/>
              </a:ext>
            </a:extLst>
          </p:cNvPr>
          <p:cNvSpPr/>
          <p:nvPr/>
        </p:nvSpPr>
        <p:spPr>
          <a:xfrm>
            <a:off x="9437746" y="4226937"/>
            <a:ext cx="2386731" cy="1460904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38100">
            <a:solidFill>
              <a:srgbClr val="75A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백엔드</a:t>
            </a:r>
            <a:r>
              <a:rPr kumimoji="1"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개발</a:t>
            </a:r>
            <a:endParaRPr kumimoji="1"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C360724A-EE1A-6D5C-8C51-E4D02F1C2DA3}"/>
              </a:ext>
            </a:extLst>
          </p:cNvPr>
          <p:cNvSpPr/>
          <p:nvPr/>
        </p:nvSpPr>
        <p:spPr>
          <a:xfrm>
            <a:off x="9244036" y="3968519"/>
            <a:ext cx="1242391" cy="516834"/>
          </a:xfrm>
          <a:prstGeom prst="roundRect">
            <a:avLst/>
          </a:prstGeom>
          <a:solidFill>
            <a:srgbClr val="303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+mn-ea"/>
              </a:rPr>
              <a:t>이상민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38E5305-0C71-1A76-5E2B-398A01391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047" y="1464927"/>
            <a:ext cx="1882128" cy="241444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AD8CFCB-009C-5430-2670-65FBCCF31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41" y="1411510"/>
            <a:ext cx="2454751" cy="245475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3AD5ED9-DFF2-22EE-D310-9F89E04D8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0803" y="1496024"/>
            <a:ext cx="1799435" cy="23035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5B2E327-8417-6636-053E-303C5B200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713" y="1464927"/>
            <a:ext cx="1858205" cy="2400181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EA83692-ADC8-D441-3252-507BBF813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2808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281552-3DB2-AEEF-2FB7-0FA018A6C6C2}"/>
              </a:ext>
            </a:extLst>
          </p:cNvPr>
          <p:cNvSpPr txBox="1"/>
          <p:nvPr/>
        </p:nvSpPr>
        <p:spPr>
          <a:xfrm>
            <a:off x="1332623" y="1854200"/>
            <a:ext cx="4681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6.</a:t>
            </a:r>
            <a:r>
              <a:rPr lang="ko-KR" altLang="en-US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활용 및 기대효과</a:t>
            </a:r>
            <a:endParaRPr lang="en-US" altLang="ko-KR" sz="4400" b="1" dirty="0">
              <a:solidFill>
                <a:srgbClr val="3B7DDD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E63D8-3A8D-ECFF-960D-8283D56279BB}"/>
              </a:ext>
            </a:extLst>
          </p:cNvPr>
          <p:cNvSpPr txBox="1"/>
          <p:nvPr/>
        </p:nvSpPr>
        <p:spPr>
          <a:xfrm>
            <a:off x="1332623" y="2623641"/>
            <a:ext cx="1683474" cy="1689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논문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활용 방안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기대효과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6F2CE9-AD4E-EC57-B77C-00A2BEA7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010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4" y="256266"/>
            <a:ext cx="2374776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06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활용 및 기대효과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78579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논문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E1ED46E-182F-00FC-C8F4-1EDD39208C84}"/>
              </a:ext>
            </a:extLst>
          </p:cNvPr>
          <p:cNvSpPr txBox="1"/>
          <p:nvPr/>
        </p:nvSpPr>
        <p:spPr>
          <a:xfrm>
            <a:off x="765599" y="1341735"/>
            <a:ext cx="2854293" cy="467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논문 채택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발표 완료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9A31B0E-DFD9-1068-93C6-433E45DD4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104" y="954559"/>
            <a:ext cx="4037042" cy="5613638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0287D9-DB10-7342-23E4-E63E8F808A44}"/>
              </a:ext>
            </a:extLst>
          </p:cNvPr>
          <p:cNvGrpSpPr/>
          <p:nvPr/>
        </p:nvGrpSpPr>
        <p:grpSpPr>
          <a:xfrm>
            <a:off x="3050282" y="1867706"/>
            <a:ext cx="3814011" cy="4290776"/>
            <a:chOff x="3050282" y="1867706"/>
            <a:chExt cx="3814011" cy="429077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1E2F6A9-184C-260E-4DE2-E8885BAC1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6241" y="1867706"/>
              <a:ext cx="3758052" cy="4037907"/>
            </a:xfrm>
            <a:prstGeom prst="rect">
              <a:avLst/>
            </a:prstGeom>
          </p:spPr>
        </p:pic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79ABDD5B-4E25-712F-8B12-6503B5FF91AC}"/>
                </a:ext>
              </a:extLst>
            </p:cNvPr>
            <p:cNvSpPr/>
            <p:nvPr/>
          </p:nvSpPr>
          <p:spPr>
            <a:xfrm>
              <a:off x="3050282" y="1867706"/>
              <a:ext cx="3814011" cy="4290776"/>
            </a:xfrm>
            <a:prstGeom prst="frame">
              <a:avLst>
                <a:gd name="adj1" fmla="val 19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1F3ABB15-487D-989F-3890-4DB9FE1E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3170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06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활용 및 기대효과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150874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활용 방안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1026" name="Picture 2" descr="SK텔레콤, 개발자 교류·소통 커뮤니티 '데보션' 론칭 - 전자신문">
            <a:extLst>
              <a:ext uri="{FF2B5EF4-FFF2-40B4-BE49-F238E27FC236}">
                <a16:creationId xmlns:a16="http://schemas.microsoft.com/office/drawing/2014/main" id="{7DC3C09D-FA90-0321-5F25-66709C295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89" y="2291601"/>
            <a:ext cx="2940762" cy="49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B228C4-296C-A6E3-6974-D00FF80B87F0}"/>
              </a:ext>
            </a:extLst>
          </p:cNvPr>
          <p:cNvSpPr txBox="1"/>
          <p:nvPr/>
        </p:nvSpPr>
        <p:spPr>
          <a:xfrm>
            <a:off x="5307688" y="1753353"/>
            <a:ext cx="7491998" cy="1217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📝 </a:t>
            </a:r>
            <a:r>
              <a:rPr lang="ko-KR" altLang="en-US" sz="32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프로젝트 컨텐츠화</a:t>
            </a:r>
            <a:endParaRPr lang="en-US" altLang="ko-KR" sz="4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EC67B-EC6A-F6A3-BB30-45FEB8BF61FD}"/>
              </a:ext>
            </a:extLst>
          </p:cNvPr>
          <p:cNvSpPr txBox="1"/>
          <p:nvPr/>
        </p:nvSpPr>
        <p:spPr>
          <a:xfrm>
            <a:off x="5241214" y="3605142"/>
            <a:ext cx="7491998" cy="1216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🔑 </a:t>
            </a:r>
            <a:r>
              <a:rPr lang="ko-KR" altLang="en-US" sz="32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대구시 </a:t>
            </a:r>
            <a:r>
              <a:rPr lang="en-US" altLang="ko-KR" sz="32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r>
              <a:rPr lang="ko-KR" altLang="en-US" sz="32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선도에 기여</a:t>
            </a:r>
            <a:endParaRPr lang="en-US" altLang="ko-KR" sz="4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2" name="Picture 2" descr="대구광역시청 로고">
            <a:extLst>
              <a:ext uri="{FF2B5EF4-FFF2-40B4-BE49-F238E27FC236}">
                <a16:creationId xmlns:a16="http://schemas.microsoft.com/office/drawing/2014/main" id="{AD906756-97CF-3AE4-71A1-63E22DFA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781" y="3672921"/>
            <a:ext cx="3268577" cy="115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76CBF28-6626-528E-2575-802E5E771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160C9CF7-D7E0-23C1-0253-A5D6DABCA7E9}"/>
              </a:ext>
            </a:extLst>
          </p:cNvPr>
          <p:cNvCxnSpPr/>
          <p:nvPr/>
        </p:nvCxnSpPr>
        <p:spPr>
          <a:xfrm>
            <a:off x="1188371" y="3429000"/>
            <a:ext cx="9468000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440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06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활용 및 기대효과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150233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기대 효과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5017BA-3C2E-5965-66DD-CA5E41771918}"/>
              </a:ext>
            </a:extLst>
          </p:cNvPr>
          <p:cNvSpPr txBox="1"/>
          <p:nvPr/>
        </p:nvSpPr>
        <p:spPr>
          <a:xfrm>
            <a:off x="3788801" y="1661934"/>
            <a:ext cx="686202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UAM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특성에 맞는 새로운 모니터링 시스템</a:t>
            </a:r>
            <a:endParaRPr lang="en-US" altLang="ko-KR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구성 방법을 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제안</a:t>
            </a:r>
            <a:endParaRPr kumimoji="1" lang="ko-Kore-KR" altLang="en-US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9D5E0-A922-9F41-684C-75F87E67C370}"/>
              </a:ext>
            </a:extLst>
          </p:cNvPr>
          <p:cNvSpPr txBox="1"/>
          <p:nvPr/>
        </p:nvSpPr>
        <p:spPr>
          <a:xfrm>
            <a:off x="6328279" y="3223785"/>
            <a:ext cx="5080301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도시교통 문제 해결을 위한 </a:t>
            </a: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UAM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생태계의</a:t>
            </a:r>
            <a:endParaRPr lang="en-US" altLang="ko-KR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지속적인 발전과 성장에 일조</a:t>
            </a:r>
            <a:endParaRPr kumimoji="1" lang="ko-Kore-KR" altLang="en-US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ADBC0-F665-6895-DB62-E1114C789588}"/>
              </a:ext>
            </a:extLst>
          </p:cNvPr>
          <p:cNvSpPr txBox="1"/>
          <p:nvPr/>
        </p:nvSpPr>
        <p:spPr>
          <a:xfrm>
            <a:off x="3788801" y="4698490"/>
            <a:ext cx="6646371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자율주행</a:t>
            </a: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도심항공 </a:t>
            </a:r>
            <a:r>
              <a:rPr lang="ko-KR" altLang="en-US" sz="2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모빌리티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등의 산업에서 필요로 하는</a:t>
            </a:r>
            <a:b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위치 기반 서비스에 대한 이해를 도움</a:t>
            </a:r>
            <a:endParaRPr kumimoji="1" lang="ko-Kore-KR" altLang="en-US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A22F6AA-44DF-2E5C-D858-09D07B612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82" y="1365441"/>
            <a:ext cx="2273463" cy="2435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92AD91-269A-1DD6-251D-BBC2FA7A4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772" y="4216007"/>
            <a:ext cx="1900058" cy="2000946"/>
          </a:xfrm>
          <a:prstGeom prst="rect">
            <a:avLst/>
          </a:prstGeom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EBD5B22-0A88-C072-5FA8-D7C85B169A48}"/>
              </a:ext>
            </a:extLst>
          </p:cNvPr>
          <p:cNvCxnSpPr/>
          <p:nvPr/>
        </p:nvCxnSpPr>
        <p:spPr>
          <a:xfrm>
            <a:off x="3852735" y="2911217"/>
            <a:ext cx="5908532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617527D-123F-977C-8C18-AC38984FD0EA}"/>
              </a:ext>
            </a:extLst>
          </p:cNvPr>
          <p:cNvCxnSpPr/>
          <p:nvPr/>
        </p:nvCxnSpPr>
        <p:spPr>
          <a:xfrm>
            <a:off x="3852735" y="5904701"/>
            <a:ext cx="5908532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347E88D2-7B2A-7389-1D47-8CBB3D91364E}"/>
              </a:ext>
            </a:extLst>
          </p:cNvPr>
          <p:cNvCxnSpPr>
            <a:cxnSpLocks/>
          </p:cNvCxnSpPr>
          <p:nvPr/>
        </p:nvCxnSpPr>
        <p:spPr>
          <a:xfrm>
            <a:off x="6211762" y="4424247"/>
            <a:ext cx="5123517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1165C57D-8568-5C1D-F204-23B3396C8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7355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4" name="Object 9">
            <a:extLst>
              <a:ext uri="{FF2B5EF4-FFF2-40B4-BE49-F238E27FC236}">
                <a16:creationId xmlns:a16="http://schemas.microsoft.com/office/drawing/2014/main" id="{A595305E-1B28-8EF4-5B69-729B03EC391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5518" y="2495512"/>
            <a:ext cx="5920964" cy="18669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DAA1E9-7C0A-7A54-D401-5B95AF518106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1F8E3E-3DE8-CBB6-DBB1-2CC9FC5FE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3959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2DAA1E9-7C0A-7A54-D401-5B95AF518106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A4EF1E-1C43-C295-5522-9CE0821D25B4}"/>
              </a:ext>
            </a:extLst>
          </p:cNvPr>
          <p:cNvSpPr txBox="1"/>
          <p:nvPr/>
        </p:nvSpPr>
        <p:spPr>
          <a:xfrm>
            <a:off x="893182" y="1365077"/>
            <a:ext cx="111171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ore-KR" dirty="0">
                <a:hlinkClick r:id="rId4"/>
              </a:rPr>
            </a:br>
            <a:r>
              <a:rPr lang="en-US" altLang="ko-Kore-KR" dirty="0">
                <a:hlinkClick r:id="rId4"/>
              </a:rPr>
              <a:t>https://drive.google.com/file/d/1TwdfVZWnOZIkIFdRo7jhrNV-6MDvvNqS/view?usp=sharing</a:t>
            </a:r>
            <a:endParaRPr lang="en-US" altLang="ko-Kore-KR" dirty="0"/>
          </a:p>
          <a:p>
            <a:endParaRPr lang="ko-Kore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4719CF-AA44-1836-EC80-A470F38376C5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1C3265-28C0-D5FE-D600-6B935526089F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94C435-33A0-8B73-371B-1D2EEE67F025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3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1BD6681-0BD9-1E8B-3755-3621CEF21032}"/>
              </a:ext>
            </a:extLst>
          </p:cNvPr>
          <p:cNvSpPr txBox="1"/>
          <p:nvPr/>
        </p:nvSpPr>
        <p:spPr>
          <a:xfrm>
            <a:off x="765598" y="282630"/>
            <a:ext cx="77457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부록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44A473-B324-B1D7-F2D2-569689524255}"/>
              </a:ext>
            </a:extLst>
          </p:cNvPr>
          <p:cNvSpPr txBox="1"/>
          <p:nvPr/>
        </p:nvSpPr>
        <p:spPr>
          <a:xfrm>
            <a:off x="765599" y="1043808"/>
            <a:ext cx="2854293" cy="467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발표 영상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53AC8-0F67-FB35-754D-2BF55412D2CB}"/>
              </a:ext>
            </a:extLst>
          </p:cNvPr>
          <p:cNvSpPr txBox="1"/>
          <p:nvPr/>
        </p:nvSpPr>
        <p:spPr>
          <a:xfrm>
            <a:off x="765598" y="2142175"/>
            <a:ext cx="12577423" cy="295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기사 링크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  <a:hlinkClick r:id="rId5"/>
              </a:rPr>
              <a:t>https://info.daegu.go.kr/newshome/mtnmain.php?mtnkey=articleview&amp;mkey=scatelist&amp;mkey2=1&amp;aid=258584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  <a:hlinkClick r:id="rId6"/>
              </a:rPr>
              <a:t>https://www.chosun.com/economy/science/2023/01/26/KAGTTA222JEPPLQEN33XJZ7I44/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  <a:hlinkClick r:id="rId7"/>
              </a:rPr>
              <a:t>https://www.monthlypeople.com/news/articleView.html?idxno=520741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028900-D3A1-CA49-34C4-0D95F7BDD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64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087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D98F5AF-9038-B861-25AA-D1FCF9AC07D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CDD0B929-602B-141D-DED9-E657FF20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7A4C4B-CEAF-145A-5F15-E556DBDFD1B0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FB1CC4-049E-EC85-4E74-7F8383BE83D9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01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B79893-8BF5-95A7-C41B-2E33A9B19872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3D80E2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수행 배경 </a:t>
              </a:r>
              <a:r>
                <a:rPr lang="en-US" altLang="ko-KR" sz="1400" dirty="0">
                  <a:solidFill>
                    <a:srgbClr val="3D80E2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&amp;</a:t>
              </a:r>
              <a:r>
                <a:rPr lang="ko-KR" altLang="en-US" sz="1400" dirty="0">
                  <a:solidFill>
                    <a:srgbClr val="3D80E2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 목표</a:t>
              </a:r>
              <a:endParaRPr lang="ko-KR" altLang="en-US" sz="13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34C1361-4341-5969-7E07-771310894245}"/>
              </a:ext>
            </a:extLst>
          </p:cNvPr>
          <p:cNvSpPr txBox="1"/>
          <p:nvPr/>
        </p:nvSpPr>
        <p:spPr>
          <a:xfrm>
            <a:off x="765600" y="703176"/>
            <a:ext cx="208422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프로젝트 소개</a:t>
            </a:r>
          </a:p>
        </p:txBody>
      </p: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15BB657A-C65D-2E83-BB6A-4F490E42D008}"/>
              </a:ext>
            </a:extLst>
          </p:cNvPr>
          <p:cNvGrpSpPr/>
          <p:nvPr/>
        </p:nvGrpSpPr>
        <p:grpSpPr>
          <a:xfrm>
            <a:off x="5007084" y="2864490"/>
            <a:ext cx="1744200" cy="494450"/>
            <a:chOff x="12146559" y="5125880"/>
            <a:chExt cx="1544264" cy="265044"/>
          </a:xfrm>
        </p:grpSpPr>
        <p:pic>
          <p:nvPicPr>
            <p:cNvPr id="6" name="Object 24">
              <a:extLst>
                <a:ext uri="{FF2B5EF4-FFF2-40B4-BE49-F238E27FC236}">
                  <a16:creationId xmlns:a16="http://schemas.microsoft.com/office/drawing/2014/main" id="{251D45F6-E9EE-4641-396E-B5DFBAA6D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6559" y="5125880"/>
              <a:ext cx="1544264" cy="26504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6187AB-A7C3-A1C0-2D02-204E650724C6}"/>
              </a:ext>
            </a:extLst>
          </p:cNvPr>
          <p:cNvSpPr txBox="1"/>
          <p:nvPr/>
        </p:nvSpPr>
        <p:spPr>
          <a:xfrm>
            <a:off x="1584675" y="2941691"/>
            <a:ext cx="2090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실시간 이동체</a:t>
            </a:r>
            <a:endParaRPr kumimoji="1" lang="ko-Kore-KR" altLang="en-US" sz="28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978AF-1867-7509-2FF6-501E45DCE1D9}"/>
              </a:ext>
            </a:extLst>
          </p:cNvPr>
          <p:cNvSpPr txBox="1"/>
          <p:nvPr/>
        </p:nvSpPr>
        <p:spPr>
          <a:xfrm>
            <a:off x="1003162" y="1608848"/>
            <a:ext cx="10326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75A4E7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실시간 이동체</a:t>
            </a:r>
            <a:r>
              <a:rPr lang="ko-KR" altLang="en-US" sz="3200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ko-KR" altLang="en-US" sz="32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궤적과 </a:t>
            </a:r>
            <a:r>
              <a:rPr lang="ko-KR" altLang="en-US" sz="3200" dirty="0">
                <a:solidFill>
                  <a:srgbClr val="75A4E7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공간</a:t>
            </a:r>
            <a:r>
              <a:rPr lang="ko-KR" altLang="en-US" sz="32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에 대한 </a:t>
            </a:r>
            <a:r>
              <a:rPr lang="ko-KR" altLang="en-US" sz="3200" dirty="0">
                <a:solidFill>
                  <a:srgbClr val="4472C4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모니터링 시스템 </a:t>
            </a:r>
            <a:r>
              <a:rPr lang="ko-KR" altLang="en-US" sz="32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개발</a:t>
            </a:r>
            <a:r>
              <a:rPr lang="en-US" altLang="ko-KR" sz="32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32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</a:t>
            </a:r>
            <a:endParaRPr lang="en-US" altLang="ko-KR" sz="32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51B9F-A06A-7E45-1C93-CB3AE185B695}"/>
              </a:ext>
            </a:extLst>
          </p:cNvPr>
          <p:cNvSpPr txBox="1"/>
          <p:nvPr/>
        </p:nvSpPr>
        <p:spPr>
          <a:xfrm>
            <a:off x="8774244" y="2941690"/>
            <a:ext cx="95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endParaRPr kumimoji="1" lang="ko-Kore-KR" altLang="en-US" sz="28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B8E22-300D-2775-6CD0-E3E83BD58139}"/>
              </a:ext>
            </a:extLst>
          </p:cNvPr>
          <p:cNvSpPr txBox="1"/>
          <p:nvPr/>
        </p:nvSpPr>
        <p:spPr>
          <a:xfrm>
            <a:off x="2374320" y="4082243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공간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FC58A-C2D9-C38D-F0D9-01741DCD2B9D}"/>
              </a:ext>
            </a:extLst>
          </p:cNvPr>
          <p:cNvSpPr txBox="1"/>
          <p:nvPr/>
        </p:nvSpPr>
        <p:spPr>
          <a:xfrm>
            <a:off x="8799334" y="4066934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하늘</a:t>
            </a:r>
            <a:endParaRPr kumimoji="1" lang="ko-Kore-KR" altLang="en-US" sz="28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13" name="그룹 1007">
            <a:extLst>
              <a:ext uri="{FF2B5EF4-FFF2-40B4-BE49-F238E27FC236}">
                <a16:creationId xmlns:a16="http://schemas.microsoft.com/office/drawing/2014/main" id="{5E34B5BE-12A1-EE54-F3AA-0B2FB7F3CCBD}"/>
              </a:ext>
            </a:extLst>
          </p:cNvPr>
          <p:cNvGrpSpPr/>
          <p:nvPr/>
        </p:nvGrpSpPr>
        <p:grpSpPr>
          <a:xfrm>
            <a:off x="5032174" y="4022955"/>
            <a:ext cx="1744200" cy="494450"/>
            <a:chOff x="12146559" y="5125880"/>
            <a:chExt cx="1544264" cy="265044"/>
          </a:xfrm>
        </p:grpSpPr>
        <p:pic>
          <p:nvPicPr>
            <p:cNvPr id="14" name="Object 24">
              <a:extLst>
                <a:ext uri="{FF2B5EF4-FFF2-40B4-BE49-F238E27FC236}">
                  <a16:creationId xmlns:a16="http://schemas.microsoft.com/office/drawing/2014/main" id="{1F844C01-BA50-197C-F801-5E2BDE69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6559" y="5125880"/>
              <a:ext cx="1544264" cy="26504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3B5DCED-F751-3F3B-B23E-DED57A391405}"/>
              </a:ext>
            </a:extLst>
          </p:cNvPr>
          <p:cNvSpPr txBox="1"/>
          <p:nvPr/>
        </p:nvSpPr>
        <p:spPr>
          <a:xfrm>
            <a:off x="1473432" y="5318342"/>
            <a:ext cx="2361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모니터링</a:t>
            </a:r>
            <a:r>
              <a:rPr kumimoji="1"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시스템</a:t>
            </a:r>
            <a:endParaRPr kumimoji="1" lang="ko-Kore-KR" altLang="en-US" sz="28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FB3C31-7E7B-3969-BC11-75DAA4425448}"/>
              </a:ext>
            </a:extLst>
          </p:cNvPr>
          <p:cNvSpPr txBox="1"/>
          <p:nvPr/>
        </p:nvSpPr>
        <p:spPr>
          <a:xfrm>
            <a:off x="8259680" y="5318342"/>
            <a:ext cx="1856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관제 시스템</a:t>
            </a:r>
            <a:endParaRPr kumimoji="1" lang="ko-Kore-KR" altLang="en-US" sz="28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17" name="그룹 1007">
            <a:extLst>
              <a:ext uri="{FF2B5EF4-FFF2-40B4-BE49-F238E27FC236}">
                <a16:creationId xmlns:a16="http://schemas.microsoft.com/office/drawing/2014/main" id="{CC12DDAF-0C0D-8B00-E370-50651F8E3CCB}"/>
              </a:ext>
            </a:extLst>
          </p:cNvPr>
          <p:cNvGrpSpPr/>
          <p:nvPr/>
        </p:nvGrpSpPr>
        <p:grpSpPr>
          <a:xfrm>
            <a:off x="5032174" y="5274364"/>
            <a:ext cx="1744200" cy="494450"/>
            <a:chOff x="12146559" y="5125880"/>
            <a:chExt cx="1544264" cy="265044"/>
          </a:xfrm>
        </p:grpSpPr>
        <p:pic>
          <p:nvPicPr>
            <p:cNvPr id="18" name="Object 24">
              <a:extLst>
                <a:ext uri="{FF2B5EF4-FFF2-40B4-BE49-F238E27FC236}">
                  <a16:creationId xmlns:a16="http://schemas.microsoft.com/office/drawing/2014/main" id="{6D747F61-916D-B2A0-87FC-3593A824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6559" y="5125880"/>
              <a:ext cx="1544264" cy="265044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63E433-D03C-01D0-540E-3D6BC1F49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8504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D98F5AF-9038-B861-25AA-D1FCF9AC07D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CDD0B929-602B-141D-DED9-E657FF20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7A4C4B-CEAF-145A-5F15-E556DBDFD1B0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FB1CC4-049E-EC85-4E74-7F8383BE83D9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01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B79893-8BF5-95A7-C41B-2E33A9B19872}"/>
                </a:ext>
              </a:extLst>
            </p:cNvPr>
            <p:cNvSpPr txBox="1"/>
            <p:nvPr/>
          </p:nvSpPr>
          <p:spPr>
            <a:xfrm>
              <a:off x="3627283" y="600988"/>
              <a:ext cx="2381331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3D80E2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수행 배경 </a:t>
              </a:r>
              <a:r>
                <a:rPr lang="en-US" altLang="ko-KR" sz="1400" dirty="0">
                  <a:solidFill>
                    <a:srgbClr val="3D80E2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&amp;</a:t>
              </a:r>
              <a:r>
                <a:rPr lang="ko-KR" altLang="en-US" sz="1400" dirty="0">
                  <a:solidFill>
                    <a:srgbClr val="3D80E2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 목표</a:t>
              </a:r>
              <a:endParaRPr lang="ko-KR" altLang="en-US" sz="13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34C1361-4341-5969-7E07-771310894245}"/>
              </a:ext>
            </a:extLst>
          </p:cNvPr>
          <p:cNvSpPr txBox="1"/>
          <p:nvPr/>
        </p:nvSpPr>
        <p:spPr>
          <a:xfrm>
            <a:off x="765600" y="703176"/>
            <a:ext cx="322556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프로젝트 소개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-</a:t>
            </a:r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endParaRPr lang="ko-KR" altLang="en-US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7C6C21-78F5-4553-A624-A90C9A42E627}"/>
              </a:ext>
            </a:extLst>
          </p:cNvPr>
          <p:cNvSpPr txBox="1"/>
          <p:nvPr/>
        </p:nvSpPr>
        <p:spPr>
          <a:xfrm>
            <a:off x="857344" y="1778668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 = Urban Air Mobility</a:t>
            </a:r>
            <a:endParaRPr kumimoji="1" lang="ko-Kore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4" name="Picture 4" descr="2025년부터 서울 도심서 '하늘 나는 택시' UAM 서비스 개시 - 위키리크스한국">
            <a:extLst>
              <a:ext uri="{FF2B5EF4-FFF2-40B4-BE49-F238E27FC236}">
                <a16:creationId xmlns:a16="http://schemas.microsoft.com/office/drawing/2014/main" id="{B19D221D-9980-3F51-076C-06FB818C6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819" y="1319295"/>
            <a:ext cx="4554717" cy="30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이통3사, 1800兆 하늘택시 'UAM' 선점 각축전 | Save Internet 뉴데일리">
            <a:extLst>
              <a:ext uri="{FF2B5EF4-FFF2-40B4-BE49-F238E27FC236}">
                <a16:creationId xmlns:a16="http://schemas.microsoft.com/office/drawing/2014/main" id="{2601A3BF-3F7A-3C4C-2B6A-BD72CFBD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376" y="3510124"/>
            <a:ext cx="5201160" cy="292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87CEB9-44AB-8EFF-205E-DCECF638E798}"/>
              </a:ext>
            </a:extLst>
          </p:cNvPr>
          <p:cNvSpPr txBox="1"/>
          <p:nvPr/>
        </p:nvSpPr>
        <p:spPr>
          <a:xfrm>
            <a:off x="1162853" y="3471066"/>
            <a:ext cx="4517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sz="32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도시 교통 혼잡 문제를 해결</a:t>
            </a:r>
            <a:endParaRPr kumimoji="1" lang="ko-Kore-KR" altLang="en-US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762CD1-2B95-AF8F-8475-CB7851E59334}"/>
              </a:ext>
            </a:extLst>
          </p:cNvPr>
          <p:cNvSpPr txBox="1"/>
          <p:nvPr/>
        </p:nvSpPr>
        <p:spPr>
          <a:xfrm>
            <a:off x="1162853" y="2756973"/>
            <a:ext cx="3433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sz="32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먼 지역에 쉽게 접근</a:t>
            </a:r>
            <a:endParaRPr kumimoji="1" lang="ko-Kore-KR" altLang="en-US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74140AD-6992-266E-818A-6C0E8E67E500}"/>
              </a:ext>
            </a:extLst>
          </p:cNvPr>
          <p:cNvGrpSpPr/>
          <p:nvPr/>
        </p:nvGrpSpPr>
        <p:grpSpPr>
          <a:xfrm>
            <a:off x="1276653" y="5012419"/>
            <a:ext cx="3859035" cy="837883"/>
            <a:chOff x="6951204" y="4929129"/>
            <a:chExt cx="3859035" cy="837883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4D5159DE-96CF-1FBE-0602-578B681CDA26}"/>
                </a:ext>
              </a:extLst>
            </p:cNvPr>
            <p:cNvSpPr/>
            <p:nvPr/>
          </p:nvSpPr>
          <p:spPr>
            <a:xfrm>
              <a:off x="6951204" y="4929129"/>
              <a:ext cx="3859035" cy="837883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A917414-DD6E-6228-3282-515AE7CB7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77779" y="4998434"/>
              <a:ext cx="699270" cy="69927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00B473-57E0-4BDC-5988-E434B4D60075}"/>
                </a:ext>
              </a:extLst>
            </p:cNvPr>
            <p:cNvSpPr txBox="1"/>
            <p:nvPr/>
          </p:nvSpPr>
          <p:spPr>
            <a:xfrm>
              <a:off x="8039430" y="5055681"/>
              <a:ext cx="26035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차세대</a:t>
              </a:r>
              <a:r>
                <a:rPr kumimoji="1" lang="ko-KR" altLang="en-US" sz="28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</a:t>
              </a:r>
              <a:r>
                <a:rPr kumimoji="1" lang="ko-KR" altLang="en-US" sz="32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교통체계</a:t>
              </a:r>
              <a:endParaRPr kumimoji="1" lang="ko-Kore-KR" altLang="en-US" sz="28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15FC8F-7BB4-D985-0DD5-6F7B35EC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9809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D98F5AF-9038-B861-25AA-D1FCF9AC07D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CDD0B929-602B-141D-DED9-E657FF20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7A4C4B-CEAF-145A-5F15-E556DBDFD1B0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FB1CC4-049E-EC85-4E74-7F8383BE83D9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01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B79893-8BF5-95A7-C41B-2E33A9B19872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3D80E2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수행 배경 </a:t>
              </a:r>
              <a:r>
                <a:rPr lang="en-US" altLang="ko-KR" sz="1400" dirty="0">
                  <a:solidFill>
                    <a:srgbClr val="3D80E2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&amp;</a:t>
              </a:r>
              <a:r>
                <a:rPr lang="ko-KR" altLang="en-US" sz="1400" dirty="0">
                  <a:solidFill>
                    <a:srgbClr val="3D80E2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 목표</a:t>
              </a:r>
              <a:endParaRPr lang="ko-KR" altLang="en-US" sz="13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34C1361-4341-5969-7E07-771310894245}"/>
              </a:ext>
            </a:extLst>
          </p:cNvPr>
          <p:cNvSpPr txBox="1"/>
          <p:nvPr/>
        </p:nvSpPr>
        <p:spPr>
          <a:xfrm>
            <a:off x="765600" y="703176"/>
            <a:ext cx="322556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프로젝트 소개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-</a:t>
            </a:r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endParaRPr lang="ko-KR" altLang="en-US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3" name="그림 2" descr="하늘, 교통, 차량, 비행이(가) 표시된 사진&#10;&#10;자동 생성된 설명">
            <a:extLst>
              <a:ext uri="{FF2B5EF4-FFF2-40B4-BE49-F238E27FC236}">
                <a16:creationId xmlns:a16="http://schemas.microsoft.com/office/drawing/2014/main" id="{02CEC7CC-3A8B-5825-9932-DC2C7924B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35" y="3208480"/>
            <a:ext cx="4396081" cy="2239775"/>
          </a:xfrm>
          <a:prstGeom prst="rect">
            <a:avLst/>
          </a:prstGeom>
        </p:spPr>
      </p:pic>
      <p:pic>
        <p:nvPicPr>
          <p:cNvPr id="5" name="그림 4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54CE89B4-0255-101C-0329-D6AD3637C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35" y="1846597"/>
            <a:ext cx="4396081" cy="1408453"/>
          </a:xfrm>
          <a:prstGeom prst="rect">
            <a:avLst/>
          </a:prstGeom>
        </p:spPr>
      </p:pic>
      <p:pic>
        <p:nvPicPr>
          <p:cNvPr id="7" name="그림 6" descr="텍스트, 하늘, 스크린샷, 야외이(가) 표시된 사진&#10;&#10;자동 생성된 설명">
            <a:extLst>
              <a:ext uri="{FF2B5EF4-FFF2-40B4-BE49-F238E27FC236}">
                <a16:creationId xmlns:a16="http://schemas.microsoft.com/office/drawing/2014/main" id="{DB73194A-D658-593D-627C-7E3C8557D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6874" y="1554094"/>
            <a:ext cx="6907391" cy="428152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96356B-AA0C-2E87-591D-88340ACE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5972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D98F5AF-9038-B861-25AA-D1FCF9AC07D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CDD0B929-602B-141D-DED9-E657FF20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7A4C4B-CEAF-145A-5F15-E556DBDFD1B0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FB1CC4-049E-EC85-4E74-7F8383BE83D9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01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B79893-8BF5-95A7-C41B-2E33A9B19872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3D80E2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수행 배경 </a:t>
              </a:r>
              <a:r>
                <a:rPr lang="en-US" altLang="ko-KR" sz="1400" dirty="0">
                  <a:solidFill>
                    <a:srgbClr val="3D80E2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&amp;</a:t>
              </a:r>
              <a:r>
                <a:rPr lang="ko-KR" altLang="en-US" sz="1400" dirty="0">
                  <a:solidFill>
                    <a:srgbClr val="3D80E2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 목표</a:t>
              </a:r>
              <a:endParaRPr lang="ko-KR" altLang="en-US" sz="13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34C1361-4341-5969-7E07-771310894245}"/>
              </a:ext>
            </a:extLst>
          </p:cNvPr>
          <p:cNvSpPr txBox="1"/>
          <p:nvPr/>
        </p:nvSpPr>
        <p:spPr>
          <a:xfrm>
            <a:off x="765600" y="703176"/>
            <a:ext cx="322556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프로젝트 소개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-</a:t>
            </a:r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endParaRPr lang="ko-KR" altLang="en-US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E60277-5390-4E74-2B84-CB945A9F2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560" y="1219027"/>
            <a:ext cx="7772400" cy="5627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E64FA8-65CB-8C5C-959C-5CFE7EE1C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9109" y="1740143"/>
            <a:ext cx="8495302" cy="47910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3C25B7-031F-43E1-8F76-DD905A03A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" y="1781734"/>
            <a:ext cx="7772400" cy="498382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6FA84B-C33F-05D5-6F6F-1415943E9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A40A9F-9A79-6112-F800-32B166609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1900" y="1726655"/>
            <a:ext cx="58801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3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7A325C65-7240-C3FE-44B8-EFB0907BE1E1}"/>
              </a:ext>
            </a:extLst>
          </p:cNvPr>
          <p:cNvSpPr/>
          <p:nvPr/>
        </p:nvSpPr>
        <p:spPr>
          <a:xfrm>
            <a:off x="3865932" y="4677834"/>
            <a:ext cx="4281654" cy="8861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8E63792-1833-2CFE-4823-1BA2331C73E1}"/>
              </a:ext>
            </a:extLst>
          </p:cNvPr>
          <p:cNvSpPr/>
          <p:nvPr/>
        </p:nvSpPr>
        <p:spPr>
          <a:xfrm>
            <a:off x="7142275" y="2869380"/>
            <a:ext cx="3827283" cy="8861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D98F5AF-9038-B861-25AA-D1FCF9AC07D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CDD0B929-602B-141D-DED9-E657FF20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7A4C4B-CEAF-145A-5F15-E556DBDFD1B0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FB1CC4-049E-EC85-4E74-7F8383BE83D9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01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B79893-8BF5-95A7-C41B-2E33A9B19872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3D80E2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수행 배경 </a:t>
              </a:r>
              <a:r>
                <a:rPr lang="en-US" altLang="ko-KR" sz="1400" dirty="0">
                  <a:solidFill>
                    <a:srgbClr val="3D80E2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&amp;</a:t>
              </a:r>
              <a:r>
                <a:rPr lang="ko-KR" altLang="en-US" sz="1400" dirty="0">
                  <a:solidFill>
                    <a:srgbClr val="3D80E2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 목표</a:t>
              </a:r>
              <a:endParaRPr lang="ko-KR" altLang="en-US" sz="13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34C1361-4341-5969-7E07-771310894245}"/>
              </a:ext>
            </a:extLst>
          </p:cNvPr>
          <p:cNvSpPr txBox="1"/>
          <p:nvPr/>
        </p:nvSpPr>
        <p:spPr>
          <a:xfrm>
            <a:off x="765600" y="703176"/>
            <a:ext cx="322556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프로젝트 소개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-</a:t>
            </a:r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endParaRPr lang="ko-KR" altLang="en-US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75C0CD-382E-5B77-3EC6-38F2338C4767}"/>
              </a:ext>
            </a:extLst>
          </p:cNvPr>
          <p:cNvSpPr txBox="1"/>
          <p:nvPr/>
        </p:nvSpPr>
        <p:spPr>
          <a:xfrm>
            <a:off x="3218185" y="1533836"/>
            <a:ext cx="6221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UAM </a:t>
            </a:r>
            <a:r>
              <a:rPr kumimoji="1" lang="ko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생태계 구축을 위해 필요한 것</a:t>
            </a:r>
            <a:endParaRPr kumimoji="1" lang="ko-Kore-KR" altLang="en-US" sz="3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76500-BD3B-E5FE-255B-4186B146AA29}"/>
              </a:ext>
            </a:extLst>
          </p:cNvPr>
          <p:cNvSpPr txBox="1"/>
          <p:nvPr/>
        </p:nvSpPr>
        <p:spPr>
          <a:xfrm>
            <a:off x="7434318" y="3020053"/>
            <a:ext cx="324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운영 인프라 구축</a:t>
            </a:r>
            <a:endParaRPr lang="en-US" altLang="ko-KR" sz="3200" b="1" dirty="0">
              <a:solidFill>
                <a:srgbClr val="3B7DD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841BC-ED0D-D113-AD2D-02B5A6E60BAA}"/>
              </a:ext>
            </a:extLst>
          </p:cNvPr>
          <p:cNvSpPr txBox="1"/>
          <p:nvPr/>
        </p:nvSpPr>
        <p:spPr>
          <a:xfrm>
            <a:off x="4064033" y="4834163"/>
            <a:ext cx="4063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장비와 기술의 표준화</a:t>
            </a:r>
            <a:endParaRPr lang="en-US" altLang="ko-KR" sz="3200" b="1" dirty="0">
              <a:solidFill>
                <a:srgbClr val="3B7DD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A0BCE70-6961-1ECC-6407-D8A5B2DE3FCD}"/>
              </a:ext>
            </a:extLst>
          </p:cNvPr>
          <p:cNvGrpSpPr/>
          <p:nvPr/>
        </p:nvGrpSpPr>
        <p:grpSpPr>
          <a:xfrm>
            <a:off x="1036827" y="2869380"/>
            <a:ext cx="3827283" cy="886120"/>
            <a:chOff x="1017973" y="2880816"/>
            <a:chExt cx="3827283" cy="886120"/>
          </a:xfrm>
        </p:grpSpPr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8F1DE0DE-C788-A6A7-CAC7-63B6A93A52D9}"/>
                </a:ext>
              </a:extLst>
            </p:cNvPr>
            <p:cNvSpPr/>
            <p:nvPr/>
          </p:nvSpPr>
          <p:spPr>
            <a:xfrm>
              <a:off x="1017973" y="2880816"/>
              <a:ext cx="3827283" cy="8861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541AC3-EAE6-5166-F54C-A8C0BB613E30}"/>
                </a:ext>
              </a:extLst>
            </p:cNvPr>
            <p:cNvSpPr txBox="1"/>
            <p:nvPr/>
          </p:nvSpPr>
          <p:spPr>
            <a:xfrm>
              <a:off x="1561689" y="3031489"/>
              <a:ext cx="27398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기술의 안정화</a:t>
              </a:r>
              <a:endParaRPr lang="en-US" altLang="ko-KR" sz="3200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18" name="그래픽 17" descr="닫기 단색으로 채워진">
            <a:extLst>
              <a:ext uri="{FF2B5EF4-FFF2-40B4-BE49-F238E27FC236}">
                <a16:creationId xmlns:a16="http://schemas.microsoft.com/office/drawing/2014/main" id="{011FA459-F9FA-6B01-9F45-15D4CED8F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3502" y="585341"/>
            <a:ext cx="6791963" cy="67919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F8B2C8-10BF-58B0-B741-61DD78090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812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D98F5AF-9038-B861-25AA-D1FCF9AC07D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CDD0B929-602B-141D-DED9-E657FF20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7A4C4B-CEAF-145A-5F15-E556DBDFD1B0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FB1CC4-049E-EC85-4E74-7F8383BE83D9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01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B79893-8BF5-95A7-C41B-2E33A9B19872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3D80E2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수행 배경 </a:t>
              </a:r>
              <a:r>
                <a:rPr lang="en-US" altLang="ko-KR" sz="1400" dirty="0">
                  <a:solidFill>
                    <a:srgbClr val="3D80E2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&amp;</a:t>
              </a:r>
              <a:r>
                <a:rPr lang="ko-KR" altLang="en-US" sz="1400" dirty="0">
                  <a:solidFill>
                    <a:srgbClr val="3D80E2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 목표</a:t>
              </a:r>
              <a:endParaRPr lang="ko-KR" altLang="en-US" sz="13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34C1361-4341-5969-7E07-771310894245}"/>
              </a:ext>
            </a:extLst>
          </p:cNvPr>
          <p:cNvSpPr txBox="1"/>
          <p:nvPr/>
        </p:nvSpPr>
        <p:spPr>
          <a:xfrm>
            <a:off x="765600" y="703176"/>
            <a:ext cx="209063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프로젝트 목표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5DB4A-30EF-8E3C-A609-D73BA13F1138}"/>
              </a:ext>
            </a:extLst>
          </p:cNvPr>
          <p:cNvSpPr txBox="1"/>
          <p:nvPr/>
        </p:nvSpPr>
        <p:spPr>
          <a:xfrm>
            <a:off x="5412957" y="3213674"/>
            <a:ext cx="6330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UAM </a:t>
            </a:r>
            <a:r>
              <a:rPr kumimoji="1" lang="ko-Kore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인프라</a:t>
            </a:r>
            <a:r>
              <a:rPr kumimoji="1" lang="ko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 중에 하나인</a:t>
            </a:r>
            <a:r>
              <a:rPr kumimoji="1"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</a:p>
          <a:p>
            <a:r>
              <a:rPr kumimoji="1" lang="ko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 모니터링 시스템에 대해 새로운 정의</a:t>
            </a:r>
            <a:endParaRPr kumimoji="1" lang="ko-Kore-KR" altLang="en-US" sz="3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CF8058-C14B-2123-7EA9-6CC341334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04" y="2162695"/>
            <a:ext cx="3472543" cy="347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09E533-235B-3CB6-27E7-4B8793FA3128}"/>
              </a:ext>
            </a:extLst>
          </p:cNvPr>
          <p:cNvSpPr txBox="1"/>
          <p:nvPr/>
        </p:nvSpPr>
        <p:spPr>
          <a:xfrm>
            <a:off x="7927653" y="1661643"/>
            <a:ext cx="1088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3B7DDD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목표</a:t>
            </a:r>
            <a:endParaRPr lang="en-US" altLang="ko-KR" sz="4400" b="1" dirty="0">
              <a:solidFill>
                <a:srgbClr val="3B7DDD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E7508F-C3C3-FA57-446E-89398D9F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3485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3635</TotalTime>
  <Words>1250</Words>
  <Application>Microsoft Macintosh PowerPoint</Application>
  <PresentationFormat>와이드스크린</PresentationFormat>
  <Paragraphs>353</Paragraphs>
  <Slides>36</Slides>
  <Notes>36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배달의민족 주아</vt:lpstr>
      <vt:lpstr>배달의민족 한나체 Pro OTF</vt:lpstr>
      <vt:lpstr>Calibri</vt:lpstr>
      <vt:lpstr>배달의민족 한나체 Air OTF</vt:lpstr>
      <vt:lpstr>BM JUA OTF</vt:lpstr>
      <vt:lpstr>Calibri Light</vt:lpstr>
      <vt:lpstr>Arial</vt:lpstr>
      <vt:lpstr>BM HANNA Pro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zh025700@gmail.com</dc:creator>
  <cp:lastModifiedBy>821066650257</cp:lastModifiedBy>
  <cp:revision>488</cp:revision>
  <dcterms:created xsi:type="dcterms:W3CDTF">2023-03-16T08:12:41Z</dcterms:created>
  <dcterms:modified xsi:type="dcterms:W3CDTF">2023-06-11T13:07:10Z</dcterms:modified>
</cp:coreProperties>
</file>